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2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16" y="8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7128792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 smtClean="0"/>
              <a:t>Distributed Query Processing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Degree of Fragmentation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469952" y="7024827"/>
            <a:ext cx="8459894" cy="123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10" tIns="36124" rIns="90310" bIns="36124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algn="l"/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Correctness of 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err="1" smtClean="0"/>
              <a:t>Disjointness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Non-replicated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partitioned : each fragment resides at only one site</a:t>
            </a:r>
          </a:p>
          <a:p>
            <a:pPr>
              <a:lnSpc>
                <a:spcPct val="80000"/>
              </a:lnSpc>
            </a:pPr>
            <a:r>
              <a:rPr lang="en-US" dirty="0"/>
              <a:t>Replicated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fully replicated : each fragment at each site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partially replicated : each fragment at some of the sites</a:t>
            </a:r>
          </a:p>
          <a:p>
            <a:pPr>
              <a:lnSpc>
                <a:spcPct val="80000"/>
              </a:lnSpc>
            </a:pPr>
            <a:r>
              <a:rPr lang="en-US" dirty="0"/>
              <a:t>Rule of thumb: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/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dirty="0"/>
              <a:t>	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16025" y="5546725"/>
          <a:ext cx="732472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4" imgW="7315200" imgH="1092200" progId="Equation.3">
                  <p:embed/>
                </p:oleObj>
              </mc:Choice>
              <mc:Fallback>
                <p:oleObj name="Equation" r:id="rId4" imgW="7315200" imgH="1092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5546725"/>
                        <a:ext cx="732472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9473636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919502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520462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210169" y="3033128"/>
            <a:ext cx="1049415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183076" y="4333608"/>
            <a:ext cx="105212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183076" y="5634088"/>
            <a:ext cx="105212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155982" y="6934568"/>
            <a:ext cx="1022321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101796" y="8235048"/>
            <a:ext cx="1060252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105984" y="2500294"/>
            <a:ext cx="226637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Full-replication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746087" y="2500294"/>
            <a:ext cx="261029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Partial-replication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9631390" y="2500294"/>
            <a:ext cx="182035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Partitioning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237844" y="3231813"/>
            <a:ext cx="2209203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QUERY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 PROCESSING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800880" y="3405663"/>
            <a:ext cx="87658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8284608" y="3276969"/>
            <a:ext cx="228323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Same Difficulty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8284608" y="4586480"/>
            <a:ext cx="228323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Same Difficulty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194632" y="4586480"/>
            <a:ext cx="2575590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DIRECTORY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MANAGEMENT 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263969" y="4586480"/>
            <a:ext cx="1952667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Easy or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Non-</a:t>
            </a:r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existant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151131" y="5859866"/>
            <a:ext cx="2696460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CONTROL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102142" y="6033717"/>
            <a:ext cx="87658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357212" y="6033717"/>
            <a:ext cx="1390307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Difficult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4461523" y="6033717"/>
            <a:ext cx="155981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Moderate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1249210" y="7377094"/>
            <a:ext cx="208261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RELIABILITY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4476695" y="7377094"/>
            <a:ext cx="152947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Very high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581451" y="7377094"/>
            <a:ext cx="93956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High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10119163" y="7377094"/>
            <a:ext cx="84706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Low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211537" y="8607583"/>
            <a:ext cx="1523525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REALITY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4352068" y="8433733"/>
            <a:ext cx="177872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Possible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372453" y="8607583"/>
            <a:ext cx="135531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Realistic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9653330" y="8433733"/>
            <a:ext cx="177872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Possible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27680" name="Arc 32"/>
          <p:cNvSpPr>
            <a:spLocks/>
          </p:cNvSpPr>
          <p:nvPr/>
        </p:nvSpPr>
        <p:spPr bwMode="auto">
          <a:xfrm>
            <a:off x="10902810" y="3597573"/>
            <a:ext cx="171591" cy="137725"/>
          </a:xfrm>
          <a:custGeom>
            <a:avLst/>
            <a:gdLst>
              <a:gd name="G0" fmla="+- 21600 0 0"/>
              <a:gd name="G1" fmla="+- 8746 0 0"/>
              <a:gd name="G2" fmla="+- 21600 0 0"/>
              <a:gd name="T0" fmla="*/ 1747 w 21600"/>
              <a:gd name="T1" fmla="*/ 17254 h 17254"/>
              <a:gd name="T2" fmla="*/ 1851 w 21600"/>
              <a:gd name="T3" fmla="*/ 0 h 17254"/>
              <a:gd name="T4" fmla="*/ 21600 w 21600"/>
              <a:gd name="T5" fmla="*/ 8746 h 1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54" fill="none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</a:path>
              <a:path w="21600" h="17254" stroke="0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Arc 33"/>
          <p:cNvSpPr>
            <a:spLocks/>
          </p:cNvSpPr>
          <p:nvPr/>
        </p:nvSpPr>
        <p:spPr bwMode="auto">
          <a:xfrm>
            <a:off x="7495822" y="3597573"/>
            <a:ext cx="171591" cy="137725"/>
          </a:xfrm>
          <a:custGeom>
            <a:avLst/>
            <a:gdLst>
              <a:gd name="G0" fmla="+- 0 0 0"/>
              <a:gd name="G1" fmla="+- 8852 0 0"/>
              <a:gd name="G2" fmla="+- 21600 0 0"/>
              <a:gd name="T0" fmla="*/ 19702 w 21600"/>
              <a:gd name="T1" fmla="*/ 0 h 17464"/>
              <a:gd name="T2" fmla="*/ 19808 w 21600"/>
              <a:gd name="T3" fmla="*/ 17464 h 17464"/>
              <a:gd name="T4" fmla="*/ 0 w 21600"/>
              <a:gd name="T5" fmla="*/ 8852 h 17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464" fill="none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</a:path>
              <a:path w="21600" h="17464" stroke="0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7640320" y="3683368"/>
            <a:ext cx="326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Arc 35"/>
          <p:cNvSpPr>
            <a:spLocks/>
          </p:cNvSpPr>
          <p:nvPr/>
        </p:nvSpPr>
        <p:spPr bwMode="auto">
          <a:xfrm>
            <a:off x="10902810" y="4898053"/>
            <a:ext cx="171591" cy="137725"/>
          </a:xfrm>
          <a:custGeom>
            <a:avLst/>
            <a:gdLst>
              <a:gd name="G0" fmla="+- 21600 0 0"/>
              <a:gd name="G1" fmla="+- 8746 0 0"/>
              <a:gd name="G2" fmla="+- 21600 0 0"/>
              <a:gd name="T0" fmla="*/ 1747 w 21600"/>
              <a:gd name="T1" fmla="*/ 17254 h 17254"/>
              <a:gd name="T2" fmla="*/ 1851 w 21600"/>
              <a:gd name="T3" fmla="*/ 0 h 17254"/>
              <a:gd name="T4" fmla="*/ 21600 w 21600"/>
              <a:gd name="T5" fmla="*/ 8746 h 1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54" fill="none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</a:path>
              <a:path w="21600" h="17254" stroke="0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Arc 36"/>
          <p:cNvSpPr>
            <a:spLocks/>
          </p:cNvSpPr>
          <p:nvPr/>
        </p:nvSpPr>
        <p:spPr bwMode="auto">
          <a:xfrm>
            <a:off x="7495822" y="4898053"/>
            <a:ext cx="171591" cy="137725"/>
          </a:xfrm>
          <a:custGeom>
            <a:avLst/>
            <a:gdLst>
              <a:gd name="G0" fmla="+- 0 0 0"/>
              <a:gd name="G1" fmla="+- 8852 0 0"/>
              <a:gd name="G2" fmla="+- 21600 0 0"/>
              <a:gd name="T0" fmla="*/ 19702 w 21600"/>
              <a:gd name="T1" fmla="*/ 0 h 17464"/>
              <a:gd name="T2" fmla="*/ 19808 w 21600"/>
              <a:gd name="T3" fmla="*/ 17464 h 17464"/>
              <a:gd name="T4" fmla="*/ 0 w 21600"/>
              <a:gd name="T5" fmla="*/ 8852 h 17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464" fill="none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</a:path>
              <a:path w="21600" h="17464" stroke="0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7640320" y="4983848"/>
            <a:ext cx="326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Replication Alternatives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Four 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Hybrid Fragmentation (HF)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800" dirty="0">
                <a:latin typeface="Book Antiqua"/>
                <a:cs typeface="Book Antiqua"/>
              </a:rPr>
              <a:t>PHF – Information Requirements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0186988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Database 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</a:pPr>
            <a:r>
              <a:rPr lang="en-US" dirty="0"/>
              <a:t>cardinality of each relation: </a:t>
            </a:r>
            <a:r>
              <a:rPr lang="en-US" i="1" dirty="0"/>
              <a:t>card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382331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420546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112461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SKILL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2"/>
            <a:ext cx="44295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BUDGET, LOC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- Information Requirements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Application Information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simple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simple predicate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is</a:t>
            </a:r>
          </a:p>
          <a:p>
            <a:pPr lvl="2">
              <a:buFont typeface="Monotype Sorts" charset="0"/>
              <a:buNone/>
            </a:pPr>
            <a:r>
              <a:rPr lang="en-US" dirty="0"/>
              <a:t>		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 : </a:t>
            </a:r>
            <a:r>
              <a:rPr lang="en-US" sz="2800" i="1" dirty="0"/>
              <a:t>A</a:t>
            </a:r>
            <a:r>
              <a:rPr lang="en-US" sz="2800" i="1" baseline="-25000" dirty="0"/>
              <a:t>i</a:t>
            </a:r>
            <a:r>
              <a:rPr lang="en-US" sz="2800" i="1" dirty="0"/>
              <a:t> </a:t>
            </a:r>
            <a:r>
              <a:rPr lang="en-US" sz="2800" dirty="0" err="1" smtClean="0">
                <a:cs typeface="Book Antiqua"/>
              </a:rPr>
              <a:t>θ</a:t>
            </a:r>
            <a:r>
              <a:rPr lang="en-US" sz="2800" i="1" dirty="0" err="1" smtClean="0"/>
              <a:t>Value</a:t>
            </a:r>
            <a:endParaRPr lang="en-US" i="1" dirty="0">
              <a:cs typeface="Book Antiqua"/>
            </a:endParaRPr>
          </a:p>
          <a:p>
            <a:pPr lvl="1">
              <a:buFont typeface="Monotype Sorts" charset="0"/>
              <a:buNone/>
            </a:pPr>
            <a:r>
              <a:rPr lang="en-US" dirty="0"/>
              <a:t>	where </a:t>
            </a:r>
            <a:r>
              <a:rPr lang="en-US" sz="2400" dirty="0" err="1" smtClean="0">
                <a:cs typeface="Book Antiqua"/>
              </a:rPr>
              <a:t>θ</a:t>
            </a:r>
            <a:r>
              <a:rPr lang="en-US" sz="24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For  relation </a:t>
            </a:r>
            <a:r>
              <a:rPr lang="en-US" i="1" dirty="0"/>
              <a:t>R</a:t>
            </a:r>
            <a:r>
              <a:rPr lang="en-US" dirty="0"/>
              <a:t>  we define </a:t>
            </a:r>
            <a:r>
              <a:rPr lang="en-US" i="1" dirty="0" err="1"/>
              <a:t>Pr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}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Example :</a:t>
            </a:r>
          </a:p>
          <a:p>
            <a:pPr lvl="3">
              <a:buFont typeface="Monotype Sorts" charset="0"/>
              <a:buNone/>
            </a:pPr>
            <a:r>
              <a:rPr lang="en-US" sz="2600" dirty="0"/>
              <a:t>PNAME = "Maintenance"</a:t>
            </a:r>
          </a:p>
          <a:p>
            <a:pPr lvl="3">
              <a:buFont typeface="Monotype Sorts" charset="0"/>
              <a:buNone/>
            </a:pPr>
            <a:r>
              <a:rPr lang="en-US" sz="2600" dirty="0"/>
              <a:t>BUDGET ≤ 200000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</a:rPr>
              <a:t>minterm</a:t>
            </a:r>
            <a:r>
              <a:rPr lang="en-US" b="1" dirty="0">
                <a:solidFill>
                  <a:schemeClr val="tx2"/>
                </a:solidFill>
              </a:rPr>
              <a:t>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}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define </a:t>
            </a:r>
            <a:r>
              <a:rPr lang="en-US" i="1" dirty="0" smtClean="0"/>
              <a:t>M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as</a:t>
            </a:r>
          </a:p>
          <a:p>
            <a:pPr lvl="1">
              <a:spcBef>
                <a:spcPts val="0"/>
              </a:spcBef>
              <a:buFont typeface="Monotype Sorts" charset="0"/>
              <a:buNone/>
            </a:pPr>
            <a:r>
              <a:rPr lang="en-US" i="1" dirty="0"/>
              <a:t>			</a:t>
            </a:r>
            <a:r>
              <a:rPr lang="en-US" i="1" dirty="0" smtClean="0"/>
              <a:t>M </a:t>
            </a:r>
            <a:r>
              <a:rPr lang="en-US" dirty="0" smtClean="0"/>
              <a:t>= { </a:t>
            </a:r>
            <a:r>
              <a:rPr lang="en-US" i="1" dirty="0" smtClean="0"/>
              <a:t>m</a:t>
            </a:r>
            <a:r>
              <a:rPr lang="en-US" i="1" baseline="-25000" dirty="0" smtClean="0"/>
              <a:t>i </a:t>
            </a:r>
            <a:r>
              <a:rPr lang="en-US" dirty="0" smtClean="0"/>
              <a:t>|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 </a:t>
            </a:r>
            <a:r>
              <a:rPr lang="en-US" sz="44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/>
              <a:t>* }, 1≤</a:t>
            </a:r>
            <a:r>
              <a:rPr lang="en-US" i="1" dirty="0"/>
              <a:t>j</a:t>
            </a:r>
            <a:r>
              <a:rPr lang="en-US" dirty="0"/>
              <a:t>≤</a:t>
            </a:r>
            <a:r>
              <a:rPr lang="en-US" i="1" dirty="0"/>
              <a:t>m</a:t>
            </a:r>
            <a:r>
              <a:rPr lang="en-US" dirty="0"/>
              <a:t>, 1≤</a:t>
            </a:r>
            <a:r>
              <a:rPr lang="en-US" i="1" dirty="0"/>
              <a:t>i</a:t>
            </a:r>
            <a:r>
              <a:rPr lang="en-US" dirty="0"/>
              <a:t>≤</a:t>
            </a:r>
            <a:r>
              <a:rPr lang="en-US" i="1" dirty="0"/>
              <a:t>z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where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or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¬(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9712" y="444500"/>
            <a:ext cx="12649200" cy="1612900"/>
          </a:xfrm>
          <a:noFill/>
          <a:ln/>
        </p:spPr>
        <p:txBody>
          <a:bodyPr/>
          <a:lstStyle/>
          <a:p>
            <a:r>
              <a:rPr lang="en-US" dirty="0"/>
              <a:t>PHF – Information Requirements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</a:t>
            </a:r>
            <a:r>
              <a:rPr lang="en-US" dirty="0" smtClean="0"/>
              <a:t> </a:t>
            </a:r>
            <a:r>
              <a:rPr lang="en-US" dirty="0"/>
              <a:t>BUDGET≤200000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b="1" dirty="0"/>
              <a:t>NOT</a:t>
            </a:r>
            <a:r>
              <a:rPr lang="en-US" dirty="0"/>
              <a:t>(PNAME="Maintenance"</a:t>
            </a:r>
            <a:r>
              <a:rPr lang="en-US" dirty="0" smtClean="0"/>
              <a:t>)</a:t>
            </a:r>
            <a:r>
              <a:rPr lang="en-US" sz="2800" dirty="0">
                <a:latin typeface="Symbol" charset="2"/>
                <a:cs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BUDGET≤200000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</a:t>
            </a:r>
            <a:r>
              <a:rPr lang="en-US" dirty="0" smtClean="0"/>
              <a:t> </a:t>
            </a:r>
            <a:r>
              <a:rPr lang="en-US" b="1" dirty="0"/>
              <a:t>NOT</a:t>
            </a:r>
            <a:r>
              <a:rPr lang="en-US" dirty="0"/>
              <a:t>(BUDGET≤200000)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b="1" dirty="0"/>
              <a:t>NOT</a:t>
            </a:r>
            <a:r>
              <a:rPr lang="en-US" dirty="0"/>
              <a:t>(PNAME="Maintenance"</a:t>
            </a:r>
            <a:r>
              <a:rPr lang="en-US" dirty="0" smtClean="0"/>
              <a:t>)</a:t>
            </a:r>
            <a:r>
              <a:rPr lang="en-US" sz="2800" dirty="0">
                <a:latin typeface="Symbol" charset="2"/>
                <a:cs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b="1" dirty="0"/>
              <a:t>NOT</a:t>
            </a:r>
            <a:r>
              <a:rPr lang="en-US" dirty="0"/>
              <a:t>(BUDGET≤200000)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9712" y="444500"/>
            <a:ext cx="12649200" cy="1612900"/>
          </a:xfrm>
          <a:noFill/>
          <a:ln/>
        </p:spPr>
        <p:txBody>
          <a:bodyPr/>
          <a:lstStyle/>
          <a:p>
            <a:r>
              <a:rPr lang="en-US" dirty="0"/>
              <a:t>PHF – </a:t>
            </a:r>
            <a:r>
              <a:rPr lang="en-US" dirty="0" smtClean="0"/>
              <a:t>Information Requirements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minterm selectivitie</a:t>
            </a:r>
            <a:r>
              <a:rPr lang="en-US">
                <a:solidFill>
                  <a:schemeClr val="tx2"/>
                </a:solidFill>
              </a:rPr>
              <a:t>s</a:t>
            </a:r>
            <a:r>
              <a:rPr lang="en-US"/>
              <a:t>: </a:t>
            </a:r>
            <a:r>
              <a:rPr lang="en-US" i="1"/>
              <a:t>sel</a:t>
            </a:r>
            <a:r>
              <a:rPr lang="en-US"/>
              <a:t>(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/>
              <a:t>The number of tuples of the relation that would be accessed by a user query which is specified according to a given minterm predicate </a:t>
            </a:r>
            <a:r>
              <a:rPr lang="en-US" i="1"/>
              <a:t>m</a:t>
            </a:r>
            <a:r>
              <a:rPr lang="en-US" i="1" baseline="-25000"/>
              <a:t>i</a:t>
            </a:r>
            <a:r>
              <a:rPr lang="en-US"/>
              <a:t>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access frequencies</a:t>
            </a:r>
            <a:r>
              <a:rPr lang="en-US"/>
              <a:t>: </a:t>
            </a:r>
            <a:r>
              <a:rPr lang="en-US" i="1"/>
              <a:t>acc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 i="1" baseline="-25000"/>
              <a:t>i</a:t>
            </a:r>
            <a:r>
              <a:rPr lang="en-US"/>
              <a:t>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/>
              <a:t>The frequency with which a user application </a:t>
            </a:r>
            <a:r>
              <a:rPr lang="en-US" i="1"/>
              <a:t>qi</a:t>
            </a:r>
            <a:r>
              <a:rPr lang="en-US"/>
              <a:t>  accesses data.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/>
              <a:t>Access frequency for a minterm predicate can also be defined.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setting :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/>
              <a:t>   Making 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/>
              <a:t>across the sites of a computer network as well as possibly designing the network itself.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buNone/>
              <a:tabLst>
                <a:tab pos="4714166" algn="l"/>
              </a:tabLst>
            </a:pPr>
            <a:r>
              <a:rPr lang="en-US" dirty="0"/>
              <a:t>Definition :</a:t>
            </a:r>
          </a:p>
          <a:p>
            <a:pPr lvl="3">
              <a:buNone/>
              <a:tabLst>
                <a:tab pos="4714166" algn="l"/>
              </a:tabLst>
            </a:pPr>
            <a:r>
              <a:rPr lang="en-US" sz="2600" i="1" dirty="0" err="1"/>
              <a:t>R</a:t>
            </a:r>
            <a:r>
              <a:rPr lang="en-US" sz="2600" i="1" baseline="-25000" dirty="0" err="1"/>
              <a:t>j</a:t>
            </a:r>
            <a:r>
              <a:rPr lang="en-US" sz="2600" dirty="0"/>
              <a:t> = </a:t>
            </a:r>
            <a:r>
              <a:rPr lang="en-US" sz="2600" dirty="0" smtClean="0">
                <a:latin typeface="Symbol" charset="0"/>
                <a:sym typeface="Symbol"/>
              </a:rPr>
              <a:t></a:t>
            </a:r>
            <a:r>
              <a:rPr lang="en-US" sz="2600" i="1" baseline="-25000" dirty="0" err="1" smtClean="0"/>
              <a:t>F</a:t>
            </a:r>
            <a:r>
              <a:rPr lang="en-US" sz="2600" i="1" baseline="-50000" dirty="0" err="1" smtClean="0"/>
              <a:t>j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dirty="0"/>
              <a:t>,  1 ≤ </a:t>
            </a:r>
            <a:r>
              <a:rPr lang="en-US" sz="2600" i="1" dirty="0"/>
              <a:t>j</a:t>
            </a:r>
            <a:r>
              <a:rPr lang="en-US" sz="2600" dirty="0"/>
              <a:t> ≤ </a:t>
            </a:r>
            <a:r>
              <a:rPr lang="en-US" sz="2600" i="1" dirty="0"/>
              <a:t>w</a:t>
            </a:r>
            <a:endParaRPr lang="en-US" sz="2600" dirty="0"/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where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 is a selection formula, which is (preferably) a </a:t>
            </a:r>
            <a:r>
              <a:rPr lang="en-US" dirty="0" err="1"/>
              <a:t>minterm</a:t>
            </a:r>
            <a:r>
              <a:rPr lang="en-US" dirty="0"/>
              <a:t> predicate.</a:t>
            </a:r>
          </a:p>
          <a:p>
            <a:pPr>
              <a:buNone/>
              <a:tabLst>
                <a:tab pos="4714166" algn="l"/>
              </a:tabLst>
            </a:pPr>
            <a:r>
              <a:rPr lang="en-US" dirty="0"/>
              <a:t>Therefore,</a:t>
            </a: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A 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</a:t>
            </a:r>
            <a:r>
              <a:rPr lang="en-US" dirty="0" err="1"/>
              <a:t>minterm</a:t>
            </a:r>
            <a:r>
              <a:rPr lang="en-US" dirty="0"/>
              <a:t> predicate 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. </a:t>
            </a:r>
          </a:p>
          <a:p>
            <a:pPr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Given a set of </a:t>
            </a:r>
            <a:r>
              <a:rPr lang="en-US" dirty="0" err="1"/>
              <a:t>minterm</a:t>
            </a:r>
            <a:r>
              <a:rPr lang="en-US" dirty="0"/>
              <a:t>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</a:t>
            </a:r>
            <a:r>
              <a:rPr lang="en-US" dirty="0" err="1"/>
              <a:t>minterm</a:t>
            </a:r>
            <a:r>
              <a:rPr lang="en-US" dirty="0"/>
              <a:t> predicates. </a:t>
            </a: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Set of horizontal fragments also referred to as </a:t>
            </a:r>
            <a:r>
              <a:rPr lang="en-US" dirty="0" err="1">
                <a:solidFill>
                  <a:srgbClr val="FF0000"/>
                </a:solidFill>
              </a:rPr>
              <a:t>minterm</a:t>
            </a:r>
            <a:r>
              <a:rPr lang="en-US" dirty="0">
                <a:solidFill>
                  <a:srgbClr val="FF0000"/>
                </a:solidFill>
              </a:rPr>
              <a:t> fragments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Algorithm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Given:</a:t>
            </a:r>
            <a:r>
              <a:rPr lang="en-US" dirty="0"/>
              <a:t>	A relation </a:t>
            </a:r>
            <a:r>
              <a:rPr lang="en-US" i="1" dirty="0"/>
              <a:t>R,</a:t>
            </a:r>
            <a:r>
              <a:rPr lang="en-US" dirty="0"/>
              <a:t> the set of simple predicates </a:t>
            </a:r>
            <a:r>
              <a:rPr lang="en-US" i="1" dirty="0" err="1"/>
              <a:t>Pr</a:t>
            </a:r>
            <a:endParaRPr lang="en-US" i="1" dirty="0"/>
          </a:p>
          <a:p>
            <a:pPr marL="1790700" indent="-1790700"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set of fragments of </a:t>
            </a:r>
            <a:r>
              <a:rPr lang="en-US" i="1" dirty="0"/>
              <a:t>R</a:t>
            </a:r>
            <a:r>
              <a:rPr lang="en-US" dirty="0"/>
              <a:t> = {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i="1" baseline="-25000" dirty="0"/>
              <a:t>2</a:t>
            </a:r>
            <a:r>
              <a:rPr lang="en-US" i="1" dirty="0"/>
              <a:t>,</a:t>
            </a:r>
            <a:r>
              <a:rPr lang="en-US" dirty="0"/>
              <a:t>…,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</a:t>
            </a:r>
            <a:r>
              <a:rPr lang="en-US" dirty="0" smtClean="0"/>
              <a:t>which </a:t>
            </a:r>
            <a:r>
              <a:rPr lang="en-US" dirty="0"/>
              <a:t>obey the fragmentation rules.</a:t>
            </a:r>
          </a:p>
          <a:p>
            <a:pPr>
              <a:spcBef>
                <a:spcPct val="55000"/>
              </a:spcBef>
              <a:buNone/>
              <a:tabLst>
                <a:tab pos="1788132" algn="l"/>
              </a:tabLst>
            </a:pPr>
            <a:endParaRPr lang="en-US" dirty="0"/>
          </a:p>
          <a:p>
            <a:pPr>
              <a:spcBef>
                <a:spcPct val="55000"/>
              </a:spcBef>
              <a:buNone/>
              <a:tabLst>
                <a:tab pos="1788132" algn="l"/>
              </a:tabLst>
            </a:pPr>
            <a:r>
              <a:rPr lang="en-US" dirty="0"/>
              <a:t>Preliminaries :</a:t>
            </a:r>
          </a:p>
          <a:p>
            <a:pPr marL="975345" lvl="1" indent="-325115">
              <a:spcBef>
                <a:spcPct val="55000"/>
              </a:spcBef>
              <a:tabLst>
                <a:tab pos="1788132" algn="l"/>
              </a:tabLst>
            </a:pPr>
            <a:r>
              <a:rPr lang="en-US" i="1" dirty="0" err="1"/>
              <a:t>Pr</a:t>
            </a:r>
            <a:r>
              <a:rPr lang="en-US" dirty="0"/>
              <a:t>  should be </a:t>
            </a:r>
            <a:r>
              <a:rPr lang="en-US" i="1" dirty="0"/>
              <a:t>complete</a:t>
            </a:r>
          </a:p>
          <a:p>
            <a:pPr marL="975345" lvl="1" indent="-325115">
              <a:spcBef>
                <a:spcPct val="55000"/>
              </a:spcBef>
              <a:tabLst>
                <a:tab pos="1788132" algn="l"/>
              </a:tabLst>
            </a:pPr>
            <a:r>
              <a:rPr lang="en-US" i="1" dirty="0" err="1"/>
              <a:t>Pr</a:t>
            </a:r>
            <a:r>
              <a:rPr lang="en-US" dirty="0"/>
              <a:t>  should be </a:t>
            </a:r>
            <a:r>
              <a:rPr lang="en-US" i="1" dirty="0"/>
              <a:t>minimal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/>
              <a:t>A set of simple predicates </a:t>
            </a:r>
            <a:r>
              <a:rPr lang="en-US" i="1" dirty="0" err="1"/>
              <a:t>Pr</a:t>
            </a:r>
            <a:r>
              <a:rPr lang="en-US" dirty="0"/>
              <a:t> is said to be </a:t>
            </a:r>
            <a:r>
              <a:rPr lang="en-US" i="1" dirty="0">
                <a:solidFill>
                  <a:schemeClr val="hlink"/>
                </a:solidFill>
              </a:rPr>
              <a:t>complete</a:t>
            </a:r>
            <a:r>
              <a:rPr lang="en-US" dirty="0"/>
              <a:t> if and only if the accesses to the tuples of the </a:t>
            </a:r>
            <a:r>
              <a:rPr lang="en-US" dirty="0" err="1"/>
              <a:t>minterm</a:t>
            </a:r>
            <a:r>
              <a:rPr lang="en-US" dirty="0"/>
              <a:t> fragments defined on </a:t>
            </a:r>
            <a:r>
              <a:rPr lang="en-US" i="1" dirty="0" err="1"/>
              <a:t>Pr</a:t>
            </a:r>
            <a:r>
              <a:rPr lang="en-US" dirty="0"/>
              <a:t> requires that two tuples of the same </a:t>
            </a:r>
            <a:r>
              <a:rPr lang="en-US" dirty="0" err="1"/>
              <a:t>minterm</a:t>
            </a:r>
            <a:r>
              <a:rPr lang="en-US" dirty="0"/>
              <a:t> fragment have the same probability of being accessed by any application.</a:t>
            </a:r>
          </a:p>
          <a:p>
            <a:pPr>
              <a:buNone/>
              <a:tabLst>
                <a:tab pos="9103218" algn="l"/>
              </a:tabLst>
            </a:pPr>
            <a:endParaRPr lang="en-US" dirty="0"/>
          </a:p>
          <a:p>
            <a:pPr>
              <a:tabLst>
                <a:tab pos="9103218" algn="l"/>
              </a:tabLst>
            </a:pPr>
            <a:r>
              <a:rPr lang="en-US" dirty="0"/>
              <a:t>Example :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Assume PROJ[PNO,PNAME,BUDGET,LOC] has two applications defined on it.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Find the budgets of projects at each location.	(1)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Find projects with budgets less than $200000.	(2)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According to (1),</a:t>
            </a:r>
          </a:p>
          <a:p>
            <a:pPr lvl="1">
              <a:spcBef>
                <a:spcPct val="60000"/>
              </a:spcBef>
              <a:buFont typeface="Monotype Sorts" charset="0"/>
              <a:buNone/>
            </a:pPr>
            <a:r>
              <a:rPr lang="en-US" i="1" dirty="0" err="1"/>
              <a:t>Pr</a:t>
            </a:r>
            <a:r>
              <a:rPr lang="en-US" dirty="0"/>
              <a:t>={LOC=“</a:t>
            </a:r>
            <a:r>
              <a:rPr lang="en-US" dirty="0" err="1"/>
              <a:t>Montreal”,LOC</a:t>
            </a:r>
            <a:r>
              <a:rPr lang="en-US" dirty="0"/>
              <a:t>=“New </a:t>
            </a:r>
            <a:r>
              <a:rPr lang="en-US" dirty="0" err="1"/>
              <a:t>York”,LOC</a:t>
            </a:r>
            <a:r>
              <a:rPr lang="en-US" dirty="0"/>
              <a:t>=“Paris”} 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which is not complete with respect to (2). 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Modify</a:t>
            </a:r>
          </a:p>
          <a:p>
            <a:pPr lvl="1">
              <a:spcBef>
                <a:spcPct val="60000"/>
              </a:spcBef>
              <a:buFont typeface="Monotype Sorts" charset="0"/>
              <a:buNone/>
            </a:pPr>
            <a:r>
              <a:rPr lang="en-US" i="1" dirty="0" err="1"/>
              <a:t>Pr</a:t>
            </a:r>
            <a:r>
              <a:rPr lang="en-US" dirty="0"/>
              <a:t> ={LOC=“</a:t>
            </a:r>
            <a:r>
              <a:rPr lang="en-US" dirty="0" err="1"/>
              <a:t>Montreal”,LOC</a:t>
            </a:r>
            <a:r>
              <a:rPr lang="en-US" dirty="0"/>
              <a:t>=“New </a:t>
            </a:r>
            <a:r>
              <a:rPr lang="en-US" dirty="0" err="1"/>
              <a:t>York”,LOC</a:t>
            </a:r>
            <a:r>
              <a:rPr lang="en-US" dirty="0"/>
              <a:t>=“Paris”, BUDGET≤200000,BUDGET&gt;200000}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 which is complete.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a predicate influences how fragmentation is performed, (i.e., causes a fragment </a:t>
            </a:r>
            <a:r>
              <a:rPr lang="en-US" i="1" dirty="0"/>
              <a:t>f</a:t>
            </a:r>
            <a:r>
              <a:rPr lang="en-US" dirty="0"/>
              <a:t> to be further fragmented into, say,</a:t>
            </a:r>
            <a:r>
              <a:rPr lang="en-US" i="1" dirty="0"/>
              <a:t> f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) then there should be at least one application that accesses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 differently. </a:t>
            </a:r>
          </a:p>
          <a:p>
            <a:r>
              <a:rPr lang="en-US" dirty="0"/>
              <a:t>In other words, the simple predicate should be </a:t>
            </a:r>
            <a:r>
              <a:rPr lang="en-US" i="1" dirty="0"/>
              <a:t>relevant</a:t>
            </a:r>
            <a:r>
              <a:rPr lang="en-US" dirty="0"/>
              <a:t> in determining a fragmentation. </a:t>
            </a:r>
          </a:p>
          <a:p>
            <a:r>
              <a:rPr lang="en-US" dirty="0"/>
              <a:t>If all the predicates of a set </a:t>
            </a:r>
            <a:r>
              <a:rPr lang="en-US" i="1" dirty="0" err="1"/>
              <a:t>Pr</a:t>
            </a:r>
            <a:r>
              <a:rPr lang="en-US" dirty="0"/>
              <a:t> are relevant, then </a:t>
            </a:r>
            <a:r>
              <a:rPr lang="en-US" i="1" dirty="0" err="1"/>
              <a:t>Pr</a:t>
            </a:r>
            <a:r>
              <a:rPr lang="en-US" dirty="0"/>
              <a:t> is </a:t>
            </a:r>
            <a:r>
              <a:rPr lang="en-US" i="1" dirty="0"/>
              <a:t>minimal</a:t>
            </a:r>
            <a:r>
              <a:rPr lang="en-US" dirty="0"/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5805"/>
              </p:ext>
            </p:extLst>
          </p:nvPr>
        </p:nvGraphicFramePr>
        <p:xfrm>
          <a:off x="4198144" y="6172944"/>
          <a:ext cx="392043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244600" imgH="457200" progId="Equation.3">
                  <p:embed/>
                </p:oleObj>
              </mc:Choice>
              <mc:Fallback>
                <p:oleObj name="Equation" r:id="rId4" imgW="1244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8144" y="6172944"/>
                        <a:ext cx="3920436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None/>
            </a:pPr>
            <a:r>
              <a:rPr lang="en-US" dirty="0"/>
              <a:t>Example :</a:t>
            </a:r>
          </a:p>
          <a:p>
            <a:pPr marL="975345" lvl="1" indent="-325115">
              <a:spcBef>
                <a:spcPct val="70000"/>
              </a:spcBef>
              <a:buNone/>
            </a:pPr>
            <a:r>
              <a:rPr lang="en-US" i="1" dirty="0" err="1"/>
              <a:t>Pr</a:t>
            </a:r>
            <a:r>
              <a:rPr lang="en-US" dirty="0"/>
              <a:t> ={LOC=“</a:t>
            </a:r>
            <a:r>
              <a:rPr lang="en-US" dirty="0" err="1"/>
              <a:t>Montreal”,LOC</a:t>
            </a:r>
            <a:r>
              <a:rPr lang="en-US" dirty="0"/>
              <a:t>=“New York”, LOC=“Paris”, 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 dirty="0"/>
              <a:t>BUDGET≤200000,BUDGET&gt;200000}</a:t>
            </a:r>
          </a:p>
          <a:p>
            <a:pPr marL="0" indent="0">
              <a:spcBef>
                <a:spcPct val="70000"/>
              </a:spcBef>
              <a:buNone/>
            </a:pPr>
            <a:r>
              <a:rPr lang="en-US" dirty="0"/>
              <a:t>is minimal (in addition to being complete). However, if we add</a:t>
            </a:r>
          </a:p>
          <a:p>
            <a:pPr marL="975345" lvl="1" indent="-325115">
              <a:spcBef>
                <a:spcPct val="70000"/>
              </a:spcBef>
              <a:buNone/>
            </a:pPr>
            <a:r>
              <a:rPr lang="en-US" dirty="0"/>
              <a:t>PNAME = “Instrumentation”</a:t>
            </a:r>
          </a:p>
          <a:p>
            <a:pPr marL="0" indent="0">
              <a:spcBef>
                <a:spcPct val="70000"/>
              </a:spcBef>
              <a:buNone/>
            </a:pPr>
            <a:r>
              <a:rPr lang="en-US" dirty="0"/>
              <a:t>then </a:t>
            </a:r>
            <a:r>
              <a:rPr lang="en-US" i="1" dirty="0" err="1"/>
              <a:t>Pr</a:t>
            </a:r>
            <a:r>
              <a:rPr lang="en-US" dirty="0"/>
              <a:t>  is not minimal.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COM_MIN Algorithm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1706853" indent="-1706853">
              <a:buNone/>
            </a:pPr>
            <a:r>
              <a:rPr lang="en-US" dirty="0">
                <a:solidFill>
                  <a:schemeClr val="hlink"/>
                </a:solidFill>
              </a:rPr>
              <a:t>Given: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 err="1"/>
              <a:t>Pr</a:t>
            </a:r>
            <a:r>
              <a:rPr lang="en-US" dirty="0"/>
              <a:t> </a:t>
            </a:r>
          </a:p>
          <a:p>
            <a:pPr marL="1706853" indent="-1706853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/>
              <a:t>for </a:t>
            </a:r>
            <a:r>
              <a:rPr lang="en-US" i="1" dirty="0"/>
              <a:t>Pr	</a:t>
            </a:r>
          </a:p>
          <a:p>
            <a:pPr marL="1706853" indent="-1706853">
              <a:buNone/>
            </a:pPr>
            <a:endParaRPr lang="en-US" dirty="0"/>
          </a:p>
          <a:p>
            <a:pPr marL="1706853" indent="-1706853">
              <a:buNone/>
            </a:pPr>
            <a:endParaRPr lang="en-US" dirty="0"/>
          </a:p>
          <a:p>
            <a:pPr marL="1706853" indent="-1706853">
              <a:buNone/>
            </a:pPr>
            <a:r>
              <a:rPr lang="en-US" i="1" dirty="0">
                <a:solidFill>
                  <a:schemeClr val="hlink"/>
                </a:solidFill>
              </a:rPr>
              <a:t>Rule 1</a:t>
            </a:r>
            <a:r>
              <a:rPr lang="en-US" dirty="0">
                <a:solidFill>
                  <a:schemeClr val="hlink"/>
                </a:solidFill>
              </a:rPr>
              <a:t>:</a:t>
            </a:r>
            <a:r>
              <a:rPr lang="en-US" dirty="0"/>
              <a:t>	a relation or fragment is partitioned into at least two parts which are accessed differently by at least one application.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COM_MIN Algorithm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SzPct val="95000"/>
              <a:buFont typeface="Wingdings" pitchFamily="2" charset="2"/>
              <a:buChar char=""/>
            </a:pPr>
            <a:r>
              <a:rPr lang="en-US" dirty="0"/>
              <a:t>Initialization :</a:t>
            </a:r>
          </a:p>
          <a:p>
            <a:pPr lvl="1">
              <a:buSzPct val="80000"/>
            </a:pPr>
            <a:r>
              <a:rPr lang="en-US" dirty="0"/>
              <a:t>find a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 </a:t>
            </a:r>
            <a:r>
              <a:rPr lang="en-US" i="1" dirty="0" err="1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partitions </a:t>
            </a:r>
            <a:r>
              <a:rPr lang="en-US" i="1" dirty="0"/>
              <a:t>R</a:t>
            </a:r>
            <a:r>
              <a:rPr lang="en-US" dirty="0"/>
              <a:t> according to </a:t>
            </a:r>
            <a:r>
              <a:rPr lang="en-US" i="1" dirty="0"/>
              <a:t>Rule 1</a:t>
            </a:r>
          </a:p>
          <a:p>
            <a:pPr lvl="1">
              <a:buSzPct val="80000"/>
            </a:pPr>
            <a:r>
              <a:rPr lang="en-US" dirty="0"/>
              <a:t>set </a:t>
            </a:r>
            <a:r>
              <a:rPr lang="en-US" i="1" dirty="0"/>
              <a:t>Pr'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 ;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{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}</a:t>
            </a:r>
            <a:r>
              <a:rPr lang="en-US" i="1" dirty="0" smtClean="0"/>
              <a:t> </a:t>
            </a:r>
            <a:r>
              <a:rPr lang="en-US" dirty="0"/>
              <a:t>;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smtClean="0">
                <a:latin typeface="Symbol" charset="0"/>
                <a:sym typeface="Symbol"/>
              </a:rPr>
              <a:t>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}</a:t>
            </a:r>
            <a:endParaRPr lang="en-US" dirty="0">
              <a:latin typeface="Symbol" charset="2"/>
              <a:cs typeface="Symbol" charset="2"/>
            </a:endParaRPr>
          </a:p>
          <a:p>
            <a:pPr>
              <a:buSzPct val="95000"/>
              <a:buFont typeface="Wingdings" pitchFamily="2" charset="2"/>
              <a:buChar char=""/>
            </a:pPr>
            <a:r>
              <a:rPr lang="en-US" dirty="0"/>
              <a:t>Iteratively add predicates to </a:t>
            </a:r>
            <a:r>
              <a:rPr lang="en-US" i="1" dirty="0" err="1"/>
              <a:t>Pr</a:t>
            </a:r>
            <a:r>
              <a:rPr lang="en-US" i="1" dirty="0"/>
              <a:t>' </a:t>
            </a:r>
            <a:r>
              <a:rPr lang="en-US" dirty="0"/>
              <a:t> until it is complete</a:t>
            </a:r>
          </a:p>
          <a:p>
            <a:pPr lvl="1">
              <a:buSzPct val="80000"/>
            </a:pPr>
            <a:r>
              <a:rPr lang="en-US" dirty="0"/>
              <a:t>find a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 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partitions some </a:t>
            </a:r>
            <a:r>
              <a:rPr lang="en-US" i="1" dirty="0" err="1"/>
              <a:t>f</a:t>
            </a:r>
            <a:r>
              <a:rPr lang="en-US" i="1" baseline="-25000" dirty="0" err="1"/>
              <a:t>k</a:t>
            </a:r>
            <a:r>
              <a:rPr lang="en-US" dirty="0"/>
              <a:t>  defined according to </a:t>
            </a:r>
            <a:r>
              <a:rPr lang="en-US" dirty="0" err="1"/>
              <a:t>minterm</a:t>
            </a:r>
            <a:r>
              <a:rPr lang="en-US" dirty="0"/>
              <a:t> predicate over </a:t>
            </a:r>
            <a:r>
              <a:rPr lang="en-US" i="1" dirty="0"/>
              <a:t>Pr' </a:t>
            </a:r>
            <a:r>
              <a:rPr lang="en-US" dirty="0"/>
              <a:t>according to </a:t>
            </a:r>
            <a:r>
              <a:rPr lang="en-US" i="1" dirty="0"/>
              <a:t>Rule 1</a:t>
            </a:r>
          </a:p>
          <a:p>
            <a:pPr lvl="1">
              <a:buSzPct val="80000"/>
            </a:pPr>
            <a:r>
              <a:rPr lang="en-US" dirty="0"/>
              <a:t>set </a:t>
            </a:r>
            <a:r>
              <a:rPr lang="en-US" i="1" dirty="0"/>
              <a:t>Pr'</a:t>
            </a:r>
            <a:r>
              <a:rPr lang="en-US" dirty="0"/>
              <a:t> = </a:t>
            </a:r>
            <a:r>
              <a:rPr lang="en-US" i="1" dirty="0"/>
              <a:t>Pr' </a:t>
            </a:r>
            <a:r>
              <a:rPr lang="en-US" dirty="0" smtClean="0">
                <a:latin typeface="Symbol" charset="0"/>
                <a:sym typeface="Symbol"/>
              </a:rPr>
              <a:t></a:t>
            </a:r>
            <a:r>
              <a:rPr lang="en-US" dirty="0" smtClean="0"/>
              <a:t> {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}; </a:t>
            </a:r>
            <a:r>
              <a:rPr lang="en-US" i="1" dirty="0"/>
              <a:t>Pr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{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}; </a:t>
            </a:r>
            <a:r>
              <a:rPr lang="en-US" i="1" dirty="0"/>
              <a:t>F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dirty="0" smtClean="0"/>
              <a:t> </a:t>
            </a:r>
            <a:r>
              <a:rPr lang="en-US" i="1" dirty="0"/>
              <a:t>F </a:t>
            </a:r>
            <a:r>
              <a:rPr lang="en-US" dirty="0" smtClean="0">
                <a:latin typeface="Symbol" charset="0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}        </a:t>
            </a:r>
            <a:endParaRPr lang="en-US" dirty="0"/>
          </a:p>
          <a:p>
            <a:pPr lvl="1">
              <a:buSzPct val="80000"/>
            </a:pPr>
            <a:r>
              <a:rPr lang="en-US" dirty="0"/>
              <a:t>if </a:t>
            </a:r>
            <a:r>
              <a:rPr lang="en-US" dirty="0" smtClean="0">
                <a:latin typeface="Symbol" charset="0"/>
                <a:sym typeface="Symbol"/>
              </a:rPr>
              <a:t>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n-US" sz="2400" dirty="0" smtClean="0">
                <a:latin typeface="Symbol" charset="0"/>
                <a:sym typeface="Symbol"/>
              </a:rPr>
              <a:t> </a:t>
            </a:r>
            <a:r>
              <a:rPr lang="en-US" i="1" dirty="0" err="1" smtClean="0"/>
              <a:t>Pr</a:t>
            </a:r>
            <a:r>
              <a:rPr lang="en-US" i="1" dirty="0"/>
              <a:t>' </a:t>
            </a:r>
            <a:r>
              <a:rPr lang="en-US" dirty="0"/>
              <a:t>which is </a:t>
            </a:r>
            <a:r>
              <a:rPr lang="en-US" dirty="0" err="1"/>
              <a:t>nonrelevant</a:t>
            </a:r>
            <a:r>
              <a:rPr lang="en-US" dirty="0"/>
              <a:t> then</a:t>
            </a:r>
          </a:p>
          <a:p>
            <a:pPr lvl="3">
              <a:buFont typeface="Monotype Sorts" charset="0"/>
              <a:buNone/>
            </a:pPr>
            <a:r>
              <a:rPr lang="en-US" sz="2600" i="1" dirty="0"/>
              <a:t>Pr'</a:t>
            </a:r>
            <a:r>
              <a:rPr lang="en-US" sz="2600" dirty="0"/>
              <a:t> </a:t>
            </a:r>
            <a:r>
              <a:rPr lang="en-US" sz="2600" dirty="0" smtClean="0">
                <a:latin typeface="Symbol" charset="0"/>
                <a:sym typeface="Symbol"/>
              </a:rPr>
              <a:t></a:t>
            </a:r>
            <a:r>
              <a:rPr lang="en-US" sz="2600" dirty="0" smtClean="0"/>
              <a:t> </a:t>
            </a:r>
            <a:r>
              <a:rPr lang="en-US" sz="2800" i="1" dirty="0" smtClean="0"/>
              <a:t>Pr</a:t>
            </a:r>
            <a:r>
              <a:rPr lang="en-US" sz="2800" dirty="0" smtClean="0"/>
              <a:t> – {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}</a:t>
            </a:r>
            <a:endParaRPr lang="en-US" sz="2600" i="1" dirty="0"/>
          </a:p>
          <a:p>
            <a:pPr lvl="3">
              <a:buFont typeface="Monotype Sorts" charset="0"/>
              <a:buNone/>
            </a:pPr>
            <a:r>
              <a:rPr lang="en-US" sz="2600" i="1" dirty="0"/>
              <a:t>F</a:t>
            </a:r>
            <a:r>
              <a:rPr lang="en-US" sz="2600" dirty="0"/>
              <a:t> </a:t>
            </a:r>
            <a:r>
              <a:rPr lang="en-US" sz="2800" dirty="0" smtClean="0">
                <a:latin typeface="Symbol" charset="0"/>
                <a:sym typeface="Symbol"/>
              </a:rPr>
              <a:t></a:t>
            </a:r>
            <a:r>
              <a:rPr lang="en-US" sz="2600" dirty="0" smtClean="0"/>
              <a:t>  </a:t>
            </a:r>
            <a:r>
              <a:rPr lang="en-US" sz="2600" i="1" dirty="0"/>
              <a:t>F</a:t>
            </a:r>
            <a:r>
              <a:rPr lang="en-US" sz="2600" dirty="0"/>
              <a:t> – </a:t>
            </a:r>
            <a:r>
              <a:rPr lang="en-US" sz="2800" dirty="0" smtClean="0">
                <a:sym typeface="Symbol"/>
              </a:rPr>
              <a:t>{</a:t>
            </a:r>
            <a:r>
              <a:rPr lang="en-US" sz="2800" i="1" dirty="0" err="1" smtClean="0"/>
              <a:t>f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}</a:t>
            </a:r>
            <a:endParaRPr lang="en-US" sz="2600" i="1" baseline="-25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PHORIZONTAL Algorithm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1788132" indent="-1788132">
              <a:buNone/>
              <a:tabLst>
                <a:tab pos="650230" algn="l"/>
              </a:tabLst>
            </a:pPr>
            <a:r>
              <a:rPr lang="en-US" dirty="0"/>
              <a:t>Makes use of COM_MIN to perform fragmentation.</a:t>
            </a:r>
          </a:p>
          <a:p>
            <a:pPr marL="1788132" indent="-1788132">
              <a:buNone/>
              <a:tabLst>
                <a:tab pos="650230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 and a set of simple predicates </a:t>
            </a:r>
            <a:r>
              <a:rPr lang="en-US" i="1" dirty="0"/>
              <a:t>Pr</a:t>
            </a:r>
          </a:p>
          <a:p>
            <a:pPr marL="1788132" indent="-1788132">
              <a:buNone/>
              <a:tabLst>
                <a:tab pos="650230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set of </a:t>
            </a:r>
            <a:r>
              <a:rPr lang="en-US" dirty="0" err="1"/>
              <a:t>minterm</a:t>
            </a:r>
            <a:r>
              <a:rPr lang="en-US" dirty="0"/>
              <a:t> predicates </a:t>
            </a:r>
            <a:r>
              <a:rPr lang="en-US" i="1" dirty="0"/>
              <a:t>M </a:t>
            </a:r>
            <a:r>
              <a:rPr lang="en-US" dirty="0"/>
              <a:t>according to which  relation </a:t>
            </a:r>
            <a:r>
              <a:rPr lang="en-US" i="1" dirty="0"/>
              <a:t>R</a:t>
            </a:r>
            <a:r>
              <a:rPr lang="en-US" dirty="0"/>
              <a:t> is to be fragmented</a:t>
            </a:r>
          </a:p>
          <a:p>
            <a:pPr marL="1788132" indent="-1788132">
              <a:buNone/>
              <a:tabLst>
                <a:tab pos="650230" algn="l"/>
              </a:tabLst>
            </a:pPr>
            <a:endParaRPr lang="en-US" i="1" dirty="0"/>
          </a:p>
          <a:p>
            <a:pPr marL="447675" indent="-447675">
              <a:buSzPct val="95000"/>
              <a:buFont typeface="Wingdings" pitchFamily="2" charset="2"/>
              <a:buChar char=""/>
              <a:tabLst>
                <a:tab pos="650230" algn="l"/>
              </a:tabLst>
            </a:pPr>
            <a:r>
              <a:rPr lang="en-US" i="1" dirty="0" smtClean="0"/>
              <a:t>Pr</a:t>
            </a:r>
            <a:r>
              <a:rPr lang="en-US" dirty="0"/>
              <a:t>' </a:t>
            </a:r>
            <a:r>
              <a:rPr lang="en-US" dirty="0" smtClean="0">
                <a:latin typeface="Symbol" charset="0"/>
                <a:sym typeface="Symbol"/>
              </a:rPr>
              <a:t> </a:t>
            </a:r>
            <a:r>
              <a:rPr lang="en-US" dirty="0" smtClean="0"/>
              <a:t>COM_MIN </a:t>
            </a:r>
            <a:r>
              <a:rPr lang="en-US" dirty="0"/>
              <a:t>(</a:t>
            </a:r>
            <a:r>
              <a:rPr lang="en-US" i="1" dirty="0" err="1" smtClean="0"/>
              <a:t>R</a:t>
            </a:r>
            <a:r>
              <a:rPr lang="en-US" dirty="0" err="1" smtClean="0"/>
              <a:t>,</a:t>
            </a:r>
            <a:r>
              <a:rPr lang="en-US" i="1" dirty="0" err="1" smtClean="0"/>
              <a:t>Pr</a:t>
            </a:r>
            <a:r>
              <a:rPr lang="en-US" dirty="0" smtClean="0"/>
              <a:t>)</a:t>
            </a:r>
          </a:p>
          <a:p>
            <a:pPr marL="447675" indent="-447675">
              <a:buSzPct val="95000"/>
              <a:buFont typeface="Wingdings" pitchFamily="2" charset="2"/>
              <a:buChar char=""/>
              <a:tabLst>
                <a:tab pos="650230" algn="l"/>
              </a:tabLst>
            </a:pPr>
            <a:r>
              <a:rPr lang="en-US" dirty="0" smtClean="0"/>
              <a:t>determine </a:t>
            </a:r>
            <a:r>
              <a:rPr lang="en-US" dirty="0"/>
              <a:t>the set </a:t>
            </a:r>
            <a:r>
              <a:rPr lang="en-US" i="1" dirty="0"/>
              <a:t>M </a:t>
            </a:r>
            <a:r>
              <a:rPr lang="en-US" dirty="0"/>
              <a:t>of </a:t>
            </a:r>
            <a:r>
              <a:rPr lang="en-US" dirty="0" err="1"/>
              <a:t>minterm</a:t>
            </a:r>
            <a:r>
              <a:rPr lang="en-US" dirty="0"/>
              <a:t> </a:t>
            </a:r>
            <a:r>
              <a:rPr lang="en-US" dirty="0" smtClean="0"/>
              <a:t>predicates</a:t>
            </a:r>
          </a:p>
          <a:p>
            <a:pPr marL="447675" indent="-447675">
              <a:buSzPct val="95000"/>
              <a:buFont typeface="Wingdings" pitchFamily="2" charset="2"/>
              <a:buChar char=""/>
              <a:tabLst>
                <a:tab pos="650230" algn="l"/>
              </a:tabLst>
            </a:pPr>
            <a:r>
              <a:rPr lang="en-US" dirty="0" smtClean="0"/>
              <a:t>determine </a:t>
            </a:r>
            <a:r>
              <a:rPr lang="en-US" dirty="0"/>
              <a:t>the set </a:t>
            </a:r>
            <a:r>
              <a:rPr lang="en-US" i="1" dirty="0"/>
              <a:t>I </a:t>
            </a:r>
            <a:r>
              <a:rPr lang="en-US" dirty="0"/>
              <a:t>of implications among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Pr</a:t>
            </a:r>
          </a:p>
          <a:p>
            <a:pPr marL="447675" indent="-447675">
              <a:buSzPct val="95000"/>
              <a:buFont typeface="Wingdings" pitchFamily="2" charset="2"/>
              <a:buChar char=""/>
              <a:tabLst>
                <a:tab pos="650230" algn="l"/>
              </a:tabLst>
            </a:pPr>
            <a:r>
              <a:rPr lang="en-US" dirty="0" smtClean="0"/>
              <a:t>eliminate </a:t>
            </a:r>
            <a:r>
              <a:rPr lang="en-US" dirty="0"/>
              <a:t>the contradictory </a:t>
            </a:r>
            <a:r>
              <a:rPr lang="en-US" dirty="0" err="1"/>
              <a:t>minterms</a:t>
            </a:r>
            <a:r>
              <a:rPr lang="en-US" dirty="0"/>
              <a:t> from </a:t>
            </a:r>
            <a:r>
              <a:rPr lang="en-US" i="1" dirty="0"/>
              <a:t>M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Two candidate relations : PAY and PROJ.</a:t>
            </a:r>
          </a:p>
          <a:p>
            <a:r>
              <a:rPr lang="en-US" dirty="0">
                <a:solidFill>
                  <a:schemeClr val="tx2"/>
                </a:solidFill>
              </a:rPr>
              <a:t>Fragmentation of relation PAY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dirty="0"/>
          </a:p>
          <a:p>
            <a:pPr lvl="1"/>
            <a:r>
              <a:rPr lang="en-US" dirty="0"/>
              <a:t>Application: Check the salary info and determine raise.</a:t>
            </a:r>
          </a:p>
          <a:p>
            <a:pPr lvl="1"/>
            <a:r>
              <a:rPr lang="en-US" dirty="0"/>
              <a:t>Employee records kept at two sites </a:t>
            </a:r>
            <a:r>
              <a:rPr lang="en-US" dirty="0">
                <a:latin typeface="Symbol" charset="0"/>
              </a:rPr>
              <a:t></a:t>
            </a:r>
            <a:r>
              <a:rPr lang="en-US" dirty="0"/>
              <a:t> application run at two sites</a:t>
            </a:r>
          </a:p>
          <a:p>
            <a:pPr lvl="1"/>
            <a:r>
              <a:rPr lang="en-US" dirty="0"/>
              <a:t>Simple predicates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:  SAL ≤ 30000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:  SAL &gt; 30000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Pr</a:t>
            </a:r>
            <a:r>
              <a:rPr lang="en-US" dirty="0"/>
              <a:t> 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} which is complete and minimal </a:t>
            </a:r>
            <a:r>
              <a:rPr lang="en-US" i="1" dirty="0"/>
              <a:t>Pr'</a:t>
            </a:r>
            <a:r>
              <a:rPr lang="en-US" dirty="0"/>
              <a:t>=</a:t>
            </a:r>
            <a:r>
              <a:rPr lang="en-US" i="1" dirty="0"/>
              <a:t>Pr</a:t>
            </a:r>
          </a:p>
          <a:p>
            <a:pPr lvl="1"/>
            <a:r>
              <a:rPr lang="en-US" dirty="0" err="1"/>
              <a:t>Minterm</a:t>
            </a:r>
            <a:r>
              <a:rPr lang="en-US" dirty="0"/>
              <a:t> predicates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: (SAL ≤ 30000)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: </a:t>
            </a:r>
            <a:r>
              <a:rPr lang="en-US" b="1" dirty="0"/>
              <a:t>NOT</a:t>
            </a:r>
            <a:r>
              <a:rPr lang="en-US" dirty="0"/>
              <a:t>(SAL ≤ 30000) </a:t>
            </a:r>
            <a:r>
              <a:rPr lang="en-US" dirty="0">
                <a:latin typeface="Symbol" charset="0"/>
              </a:rPr>
              <a:t>=</a:t>
            </a:r>
            <a:r>
              <a:rPr lang="en-US" dirty="0"/>
              <a:t> (SAL &gt; 30000)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Dimensions of the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92494" y="8055752"/>
            <a:ext cx="2567652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sharing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64324" y="5346418"/>
            <a:ext cx="3095779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knowledge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4507" y="2745458"/>
            <a:ext cx="3721814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Access pattern behavior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671538" y="3576320"/>
            <a:ext cx="0" cy="193265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89600" y="5508978"/>
            <a:ext cx="3287324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030329" y="48677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5030329" y="4867769"/>
            <a:ext cx="2691271" cy="1463040"/>
            <a:chOff x="2228" y="2156"/>
            <a:chExt cx="1192" cy="648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420" y="215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8204" name="Group 12"/>
            <p:cNvGrpSpPr>
              <a:grpSpLocks/>
            </p:cNvGrpSpPr>
            <p:nvPr/>
          </p:nvGrpSpPr>
          <p:grpSpPr bwMode="auto">
            <a:xfrm>
              <a:off x="2228" y="2156"/>
              <a:ext cx="1184" cy="648"/>
              <a:chOff x="2228" y="2156"/>
              <a:chExt cx="1184" cy="648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228" y="2156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2228" y="2804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3811129" y="5508978"/>
            <a:ext cx="1896533" cy="225777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4334933" y="5671538"/>
            <a:ext cx="2711592" cy="1465298"/>
            <a:chOff x="1920" y="2512"/>
            <a:chExt cx="1201" cy="649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924" y="251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920" y="2512"/>
              <a:ext cx="1201" cy="649"/>
            </a:xfrm>
            <a:custGeom>
              <a:avLst/>
              <a:gdLst>
                <a:gd name="T0" fmla="*/ 0 w 1201"/>
                <a:gd name="T1" fmla="*/ 0 h 649"/>
                <a:gd name="T2" fmla="*/ 1200 w 1201"/>
                <a:gd name="T3" fmla="*/ 0 h 649"/>
                <a:gd name="T4" fmla="*/ 1200 w 1201"/>
                <a:gd name="T5" fmla="*/ 648 h 649"/>
                <a:gd name="T6" fmla="*/ 0 w 1201"/>
                <a:gd name="T7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1" h="649">
                  <a:moveTo>
                    <a:pt x="0" y="0"/>
                  </a:moveTo>
                  <a:lnTo>
                    <a:pt x="1200" y="0"/>
                  </a:lnTo>
                  <a:lnTo>
                    <a:pt x="1200" y="648"/>
                  </a:lnTo>
                  <a:lnTo>
                    <a:pt x="0" y="64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5689600" y="4045938"/>
            <a:ext cx="2711592" cy="1465298"/>
          </a:xfrm>
          <a:custGeom>
            <a:avLst/>
            <a:gdLst>
              <a:gd name="T0" fmla="*/ 0 w 1201"/>
              <a:gd name="T1" fmla="*/ 0 h 649"/>
              <a:gd name="T2" fmla="*/ 1200 w 1201"/>
              <a:gd name="T3" fmla="*/ 0 h 649"/>
              <a:gd name="T4" fmla="*/ 1200 w 1201"/>
              <a:gd name="T5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1" h="649">
                <a:moveTo>
                  <a:pt x="0" y="0"/>
                </a:moveTo>
                <a:lnTo>
                  <a:pt x="1200" y="0"/>
                </a:lnTo>
                <a:lnTo>
                  <a:pt x="1200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0046" tIns="65023" rIns="130046" bIns="65023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4334933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7044267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7044267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5689600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5689600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53298" y="40549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698631" y="56805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8938542" y="4061743"/>
            <a:ext cx="2172369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partial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 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5825067" y="3495040"/>
            <a:ext cx="505742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4605867" y="4208498"/>
            <a:ext cx="1029547" cy="12101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7215858" y="4533618"/>
            <a:ext cx="1733973" cy="8850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8516338" y="5626382"/>
            <a:ext cx="433493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3666631" y="5508978"/>
            <a:ext cx="1264356" cy="758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3702756" y="6592711"/>
            <a:ext cx="654756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6224539" y="3174435"/>
            <a:ext cx="154914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dynamic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144830" y="3707271"/>
            <a:ext cx="103045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static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2997015" y="5016782"/>
            <a:ext cx="90574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2351576" y="5847645"/>
            <a:ext cx="1546380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 +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program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8789418" y="6001174"/>
            <a:ext cx="2018678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complete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2377441" y="4319129"/>
            <a:ext cx="3314418" cy="1770098"/>
            <a:chOff x="1216" y="3232"/>
            <a:chExt cx="1468" cy="784"/>
          </a:xfrm>
          <a:noFill/>
        </p:grpSpPr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1216" y="3232"/>
              <a:ext cx="1468" cy="7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216" y="3520"/>
              <a:ext cx="146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2128" y="3240"/>
              <a:ext cx="0" cy="77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1306" y="3262"/>
              <a:ext cx="492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1242" y="3510"/>
              <a:ext cx="812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1229" y="3750"/>
              <a:ext cx="911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2214" y="3250"/>
              <a:ext cx="364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2191" y="3510"/>
              <a:ext cx="450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27000</a:t>
              </a: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2191" y="3750"/>
              <a:ext cx="450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24000</a:t>
              </a:r>
            </a:p>
          </p:txBody>
        </p:sp>
      </p:grp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2370689" y="3793067"/>
            <a:ext cx="1002279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PAY</a:t>
            </a:r>
            <a:r>
              <a:rPr lang="en-US" sz="2600" baseline="-25000" dirty="0">
                <a:solidFill>
                  <a:schemeClr val="tx2"/>
                </a:solidFill>
                <a:latin typeface="Book Antiqua"/>
              </a:rPr>
              <a:t>1</a:t>
            </a: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7247489" y="3793067"/>
            <a:ext cx="1002279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PAY</a:t>
            </a:r>
            <a:r>
              <a:rPr lang="en-US" sz="2600" baseline="-25000" dirty="0">
                <a:solidFill>
                  <a:schemeClr val="tx2"/>
                </a:solidFill>
                <a:latin typeface="Book Antiqua"/>
              </a:rPr>
              <a:t>2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200054" y="4319129"/>
            <a:ext cx="3314418" cy="1770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7200054" y="4969370"/>
            <a:ext cx="331441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9259147" y="4337192"/>
            <a:ext cx="0" cy="17520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7364562" y="4386864"/>
            <a:ext cx="118821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7234146" y="4946793"/>
            <a:ext cx="18102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7217544" y="5488659"/>
            <a:ext cx="182542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9415268" y="4359771"/>
            <a:ext cx="89792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9362658" y="4946793"/>
            <a:ext cx="109345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40000</a:t>
            </a: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9362658" y="5488659"/>
            <a:ext cx="109345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34000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tx2"/>
                </a:solidFill>
              </a:rPr>
              <a:t>Fragmentation of relation PROJ </a:t>
            </a:r>
            <a:endParaRPr lang="en-US"/>
          </a:p>
          <a:p>
            <a:pPr marL="1056623" lvl="1">
              <a:lnSpc>
                <a:spcPct val="80000"/>
              </a:lnSpc>
            </a:pPr>
            <a:r>
              <a:rPr lang="en-US"/>
              <a:t>Applications:</a:t>
            </a:r>
          </a:p>
          <a:p>
            <a:pPr marL="1544296" lvl="2">
              <a:lnSpc>
                <a:spcPct val="80000"/>
              </a:lnSpc>
            </a:pPr>
            <a:r>
              <a:rPr lang="en-US"/>
              <a:t>Find the name and budget of projects given their no.</a:t>
            </a:r>
          </a:p>
          <a:p>
            <a:pPr marL="1950690" lvl="3">
              <a:lnSpc>
                <a:spcPct val="80000"/>
              </a:lnSpc>
            </a:pPr>
            <a:r>
              <a:rPr lang="en-US" sz="2600"/>
              <a:t>Issued at three sites</a:t>
            </a:r>
          </a:p>
          <a:p>
            <a:pPr marL="1544296" lvl="2">
              <a:lnSpc>
                <a:spcPct val="80000"/>
              </a:lnSpc>
            </a:pPr>
            <a:r>
              <a:rPr lang="en-US"/>
              <a:t>Access project information according to budget 	</a:t>
            </a:r>
          </a:p>
          <a:p>
            <a:pPr marL="1950690" lvl="3">
              <a:lnSpc>
                <a:spcPct val="80000"/>
              </a:lnSpc>
            </a:pPr>
            <a:r>
              <a:rPr lang="en-US" sz="2600"/>
              <a:t>one site accesses ≤200000 other accesses &gt;200000</a:t>
            </a:r>
          </a:p>
          <a:p>
            <a:pPr marL="1056623" lvl="1">
              <a:lnSpc>
                <a:spcPct val="80000"/>
              </a:lnSpc>
            </a:pPr>
            <a:r>
              <a:rPr lang="en-US"/>
              <a:t>Simple predicates</a:t>
            </a:r>
          </a:p>
          <a:p>
            <a:pPr marL="1056623" lvl="1">
              <a:lnSpc>
                <a:spcPct val="80000"/>
              </a:lnSpc>
            </a:pPr>
            <a:r>
              <a:rPr lang="en-US"/>
              <a:t>For application (1)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/>
              <a:t>p</a:t>
            </a:r>
            <a:r>
              <a:rPr lang="en-US" baseline="-25000"/>
              <a:t>1</a:t>
            </a:r>
            <a:r>
              <a:rPr lang="en-US"/>
              <a:t> : LOC = “Montreal”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/>
              <a:t>p</a:t>
            </a:r>
            <a:r>
              <a:rPr lang="en-US" baseline="-25000"/>
              <a:t>2</a:t>
            </a:r>
            <a:r>
              <a:rPr lang="en-US"/>
              <a:t> : LOC = “New York”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/>
              <a:t>p</a:t>
            </a:r>
            <a:r>
              <a:rPr lang="en-US" baseline="-25000"/>
              <a:t>3</a:t>
            </a:r>
            <a:r>
              <a:rPr lang="en-US"/>
              <a:t> : LOC = “Paris”</a:t>
            </a:r>
          </a:p>
          <a:p>
            <a:pPr marL="1056623" lvl="1">
              <a:lnSpc>
                <a:spcPct val="80000"/>
              </a:lnSpc>
            </a:pPr>
            <a:r>
              <a:rPr lang="en-US"/>
              <a:t>For application (2)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/>
              <a:t>p</a:t>
            </a:r>
            <a:r>
              <a:rPr lang="en-US" baseline="-25000"/>
              <a:t>4</a:t>
            </a:r>
            <a:r>
              <a:rPr lang="en-US"/>
              <a:t> : BUDGET ≤ 200000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/>
              <a:t>p</a:t>
            </a:r>
            <a:r>
              <a:rPr lang="en-US" baseline="-25000"/>
              <a:t>5</a:t>
            </a:r>
            <a:r>
              <a:rPr lang="en-US"/>
              <a:t> : BUDGET &gt; 200000</a:t>
            </a:r>
          </a:p>
          <a:p>
            <a:pPr marL="1056623" lvl="1">
              <a:lnSpc>
                <a:spcPct val="80000"/>
              </a:lnSpc>
            </a:pPr>
            <a:r>
              <a:rPr lang="en-US" i="1"/>
              <a:t>Pr</a:t>
            </a:r>
            <a:r>
              <a:rPr lang="en-US"/>
              <a:t> = </a:t>
            </a:r>
            <a:r>
              <a:rPr lang="en-US" i="1"/>
              <a:t>Pr'</a:t>
            </a:r>
            <a:r>
              <a:rPr lang="en-US"/>
              <a:t> = {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en-US"/>
              <a:t>,</a:t>
            </a:r>
            <a:r>
              <a:rPr lang="en-US" i="1"/>
              <a:t>p</a:t>
            </a:r>
            <a:r>
              <a:rPr lang="en-US" baseline="-25000"/>
              <a:t>2</a:t>
            </a:r>
            <a:r>
              <a:rPr lang="en-US"/>
              <a:t>,</a:t>
            </a:r>
            <a:r>
              <a:rPr lang="en-US" i="1"/>
              <a:t>p</a:t>
            </a:r>
            <a:r>
              <a:rPr lang="en-US" baseline="-25000"/>
              <a:t>3</a:t>
            </a:r>
            <a:r>
              <a:rPr lang="en-US"/>
              <a:t>,</a:t>
            </a:r>
            <a:r>
              <a:rPr lang="en-US" i="1"/>
              <a:t>p</a:t>
            </a:r>
            <a:r>
              <a:rPr lang="en-US" baseline="-25000"/>
              <a:t>4</a:t>
            </a:r>
            <a:r>
              <a:rPr lang="en-US"/>
              <a:t>,</a:t>
            </a:r>
            <a:r>
              <a:rPr lang="en-US" i="1"/>
              <a:t>p</a:t>
            </a:r>
            <a:r>
              <a:rPr lang="en-US" baseline="-25000"/>
              <a:t>5</a:t>
            </a:r>
            <a:r>
              <a:rPr lang="en-US"/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Fragmentation of relation PROJ continued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 err="1"/>
              <a:t>Minterm</a:t>
            </a:r>
            <a:r>
              <a:rPr lang="en-US" dirty="0"/>
              <a:t> fragments left after elimination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: (LOC = “Montreal”)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: (LOC = “Montreal”)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: (LOC = “New York”)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 : (LOC = “New York”)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: (LOC = “Paris”)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: (LOC = “Paris”)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61019" y="2880924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26063" y="3526649"/>
            <a:ext cx="6048345" cy="14765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27663" y="3662116"/>
            <a:ext cx="837636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89476" y="3662116"/>
            <a:ext cx="1293707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3822418" y="3662116"/>
            <a:ext cx="1406596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391574" y="3662116"/>
            <a:ext cx="803769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548836" y="3531165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788552" y="3558258"/>
            <a:ext cx="0" cy="1444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5244818" y="3531165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523805" y="4280747"/>
            <a:ext cx="60506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6757530" y="3526649"/>
            <a:ext cx="5994399" cy="14765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822684" y="3635023"/>
            <a:ext cx="91504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7794349" y="3635023"/>
            <a:ext cx="137172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9991589" y="3635023"/>
            <a:ext cx="1483776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11630683" y="3635023"/>
            <a:ext cx="8810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7789333" y="3504071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10049370" y="3531164"/>
            <a:ext cx="0" cy="1444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11383716" y="3504071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6755271" y="4253653"/>
            <a:ext cx="59966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55506" y="4404926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1468287" y="4404926"/>
            <a:ext cx="237597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3807712" y="4404926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5152249" y="4404926"/>
            <a:ext cx="1494167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6986315" y="4393636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7893191" y="4219787"/>
            <a:ext cx="145626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Develop.</a:t>
            </a:r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10039179" y="4393636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11239055" y="4393636"/>
            <a:ext cx="158077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6865392" y="2853831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714151" y="5373511"/>
            <a:ext cx="117040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7000859" y="5373511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6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720" y="6073423"/>
            <a:ext cx="6194620" cy="1476587"/>
            <a:chOff x="523804" y="6073423"/>
            <a:chExt cx="6194620" cy="1476587"/>
          </a:xfrm>
          <a:noFill/>
        </p:grpSpPr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526106" y="6073423"/>
              <a:ext cx="6192318" cy="147658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3" name="Rectangle 35"/>
            <p:cNvSpPr>
              <a:spLocks noChangeArrowheads="1"/>
            </p:cNvSpPr>
            <p:nvPr/>
          </p:nvSpPr>
          <p:spPr bwMode="auto">
            <a:xfrm>
              <a:off x="629704" y="6208890"/>
              <a:ext cx="837994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1615038" y="6208890"/>
              <a:ext cx="1293826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3905709" y="6208890"/>
              <a:ext cx="1406633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5510330" y="6208890"/>
              <a:ext cx="803461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>
              <a:off x="1573599" y="6077939"/>
              <a:ext cx="0" cy="1472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auto">
            <a:xfrm>
              <a:off x="3868874" y="6105032"/>
              <a:ext cx="0" cy="144497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>
              <a:off x="5360688" y="6077939"/>
              <a:ext cx="0" cy="1472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523804" y="6827521"/>
              <a:ext cx="619462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8652" name="Rectangle 44"/>
          <p:cNvSpPr>
            <a:spLocks noChangeArrowheads="1"/>
          </p:cNvSpPr>
          <p:nvPr/>
        </p:nvSpPr>
        <p:spPr bwMode="auto">
          <a:xfrm>
            <a:off x="590187" y="6899770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1439098" y="6899770"/>
            <a:ext cx="182294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3728846" y="6899770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5098219" y="6899770"/>
            <a:ext cx="158270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grpSp>
        <p:nvGrpSpPr>
          <p:cNvPr id="68665" name="Group 57"/>
          <p:cNvGrpSpPr>
            <a:grpSpLocks/>
          </p:cNvGrpSpPr>
          <p:nvPr/>
        </p:nvGrpSpPr>
        <p:grpSpPr bwMode="auto">
          <a:xfrm>
            <a:off x="6757530" y="6073423"/>
            <a:ext cx="5942471" cy="1476587"/>
            <a:chOff x="2993" y="2690"/>
            <a:chExt cx="2632" cy="654"/>
          </a:xfrm>
          <a:noFill/>
        </p:grpSpPr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2994" y="2690"/>
              <a:ext cx="2631" cy="65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3039" y="2750"/>
              <a:ext cx="371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3465" y="2750"/>
              <a:ext cx="57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454" y="2750"/>
              <a:ext cx="62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5149" y="2750"/>
              <a:ext cx="356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8661" name="Line 53"/>
            <p:cNvSpPr>
              <a:spLocks noChangeShapeType="1"/>
            </p:cNvSpPr>
            <p:nvPr/>
          </p:nvSpPr>
          <p:spPr bwMode="auto">
            <a:xfrm>
              <a:off x="3447" y="2692"/>
              <a:ext cx="0" cy="65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2" name="Line 54"/>
            <p:cNvSpPr>
              <a:spLocks noChangeShapeType="1"/>
            </p:cNvSpPr>
            <p:nvPr/>
          </p:nvSpPr>
          <p:spPr bwMode="auto">
            <a:xfrm>
              <a:off x="4439" y="2704"/>
              <a:ext cx="0" cy="6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3" name="Line 55"/>
            <p:cNvSpPr>
              <a:spLocks noChangeShapeType="1"/>
            </p:cNvSpPr>
            <p:nvPr/>
          </p:nvSpPr>
          <p:spPr bwMode="auto">
            <a:xfrm>
              <a:off x="5084" y="2692"/>
              <a:ext cx="0" cy="65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4" name="Line 56"/>
            <p:cNvSpPr>
              <a:spLocks noChangeShapeType="1"/>
            </p:cNvSpPr>
            <p:nvPr/>
          </p:nvSpPr>
          <p:spPr bwMode="auto">
            <a:xfrm>
              <a:off x="2993" y="3024"/>
              <a:ext cx="263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8666" name="Rectangle 58"/>
          <p:cNvSpPr>
            <a:spLocks noChangeArrowheads="1"/>
          </p:cNvSpPr>
          <p:nvPr/>
        </p:nvSpPr>
        <p:spPr bwMode="auto">
          <a:xfrm>
            <a:off x="7927986" y="6911059"/>
            <a:ext cx="1944351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68667" name="Rectangle 59"/>
          <p:cNvSpPr>
            <a:spLocks noChangeArrowheads="1"/>
          </p:cNvSpPr>
          <p:nvPr/>
        </p:nvSpPr>
        <p:spPr bwMode="auto">
          <a:xfrm>
            <a:off x="6984674" y="6911059"/>
            <a:ext cx="59332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68668" name="Rectangle 60"/>
          <p:cNvSpPr>
            <a:spLocks noChangeArrowheads="1"/>
          </p:cNvSpPr>
          <p:nvPr/>
        </p:nvSpPr>
        <p:spPr bwMode="auto">
          <a:xfrm>
            <a:off x="10203997" y="6911059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11623800" y="6911059"/>
            <a:ext cx="912881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Since </a:t>
            </a:r>
            <a:r>
              <a:rPr lang="en-US" i="1" dirty="0"/>
              <a:t>Pr</a:t>
            </a:r>
            <a:r>
              <a:rPr lang="en-US" dirty="0"/>
              <a:t>' is complete and minimal, the selection predicates are complete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fragmented into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R</a:t>
            </a:r>
            <a:r>
              <a:rPr lang="en-US" baseline="-25000" dirty="0" err="1"/>
              <a:t>r</a:t>
            </a:r>
            <a:r>
              <a:rPr lang="en-US" dirty="0"/>
              <a:t>}</a:t>
            </a:r>
          </a:p>
          <a:p>
            <a:pPr lvl="4"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FR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err="1"/>
              <a:t>Minterm</a:t>
            </a:r>
            <a:r>
              <a:rPr lang="en-US" dirty="0"/>
              <a:t> predicates that form the basis of fragmentation should be mutually exclusive. 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Correctness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101848"/>
          </a:xfrm>
          <a:noFill/>
          <a:ln/>
        </p:spPr>
        <p:txBody>
          <a:bodyPr/>
          <a:lstStyle/>
          <a:p>
            <a:r>
              <a:rPr lang="en-US" dirty="0"/>
              <a:t>Defined on a member relation of a link according to a selection operation specified on its owner.</a:t>
            </a:r>
            <a:endParaRPr lang="en-US" sz="2600" dirty="0"/>
          </a:p>
          <a:p>
            <a:pPr lvl="1"/>
            <a:r>
              <a:rPr lang="en-US" dirty="0"/>
              <a:t>Each link is an equijoin.</a:t>
            </a:r>
          </a:p>
          <a:p>
            <a:pPr lvl="1"/>
            <a:r>
              <a:rPr lang="en-US" dirty="0"/>
              <a:t>Equijoin can be implemented by means of </a:t>
            </a:r>
            <a:r>
              <a:rPr lang="en-US" dirty="0" err="1"/>
              <a:t>semijoins</a:t>
            </a:r>
            <a:r>
              <a:rPr lang="en-US" dirty="0"/>
              <a:t>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359573" y="5030738"/>
            <a:ext cx="2095218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212819" y="6701085"/>
            <a:ext cx="2677724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497493" y="8326685"/>
            <a:ext cx="2926080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267591" y="6701085"/>
            <a:ext cx="3621476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439952" y="5092824"/>
            <a:ext cx="103810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239542" y="5092824"/>
            <a:ext cx="7506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276856" y="4666828"/>
            <a:ext cx="98049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SKILL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160360" y="6749008"/>
            <a:ext cx="2773404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6223256" y="6749008"/>
            <a:ext cx="37665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PNAME, BUDGET, LOC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4399580" y="8405192"/>
            <a:ext cx="159339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ENO, 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5833981" y="8405192"/>
            <a:ext cx="1542298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RESP, DUR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3290082" y="6292428"/>
            <a:ext cx="81405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6266747" y="6292428"/>
            <a:ext cx="87544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4336292" y="7918028"/>
            <a:ext cx="78976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ASG</a:t>
            </a: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4273739" y="5913121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4725294" y="7430348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6423143" y="7448410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4342160" y="5554354"/>
            <a:ext cx="0" cy="11311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4226560" y="7261014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6394027" y="7261014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/>
              <a:t>Given a 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R</a:t>
            </a:r>
            <a:r>
              <a:rPr lang="en-US" dirty="0"/>
              <a:t>, the derived horizontal fragments of </a:t>
            </a:r>
            <a:r>
              <a:rPr lang="en-US" i="1" dirty="0"/>
              <a:t>R</a:t>
            </a:r>
            <a:r>
              <a:rPr lang="en-US" dirty="0"/>
              <a:t> are defined as</a:t>
            </a:r>
          </a:p>
          <a:p>
            <a:pPr marL="487672" lvl="1" indent="-325115">
              <a:spcBef>
                <a:spcPct val="60000"/>
              </a:spcBef>
              <a:buNone/>
            </a:pPr>
            <a:r>
              <a:rPr lang="en-US" sz="3400" i="1" dirty="0"/>
              <a:t>		</a:t>
            </a:r>
            <a:r>
              <a:rPr lang="en-US" sz="3400" i="1" dirty="0" err="1"/>
              <a:t>R</a:t>
            </a:r>
            <a:r>
              <a:rPr lang="en-US" sz="3400" i="1" baseline="-25000" dirty="0" err="1"/>
              <a:t>i</a:t>
            </a:r>
            <a:r>
              <a:rPr lang="en-US" sz="3400" dirty="0"/>
              <a:t> = </a:t>
            </a:r>
            <a:r>
              <a:rPr lang="en-US" sz="3400" i="1" dirty="0"/>
              <a:t>R </a:t>
            </a:r>
            <a:r>
              <a:rPr lang="en-US" sz="3600" dirty="0" smtClean="0">
                <a:latin typeface="MS PGothic"/>
                <a:ea typeface="MS PGothic"/>
              </a:rPr>
              <a:t>⋉</a:t>
            </a:r>
            <a:r>
              <a:rPr lang="en-US" sz="3400" i="1" baseline="-25000" dirty="0" smtClean="0"/>
              <a:t>F </a:t>
            </a:r>
            <a:r>
              <a:rPr lang="en-US" sz="3400" dirty="0" smtClean="0">
                <a:latin typeface="NSymbol" charset="0"/>
              </a:rPr>
              <a:t> </a:t>
            </a:r>
            <a:r>
              <a:rPr lang="en-US" sz="3400" i="1" dirty="0"/>
              <a:t>S</a:t>
            </a:r>
            <a:r>
              <a:rPr lang="en-US" sz="3400" i="1" baseline="-25000" dirty="0"/>
              <a:t>i</a:t>
            </a:r>
            <a:r>
              <a:rPr lang="en-US" sz="3400" dirty="0"/>
              <a:t>, 1≤</a:t>
            </a:r>
            <a:r>
              <a:rPr lang="en-US" sz="3400" i="1" dirty="0"/>
              <a:t>i</a:t>
            </a:r>
            <a:r>
              <a:rPr lang="en-US" sz="3400" dirty="0"/>
              <a:t>≤</a:t>
            </a:r>
            <a:r>
              <a:rPr lang="en-US" sz="3400" i="1" dirty="0"/>
              <a:t>w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dirty="0"/>
              <a:t>where </a:t>
            </a:r>
            <a:r>
              <a:rPr lang="en-US" i="1" dirty="0"/>
              <a:t>w</a:t>
            </a:r>
            <a:r>
              <a:rPr lang="en-US" dirty="0"/>
              <a:t> is the maximum number of fragments that will be defined on </a:t>
            </a:r>
            <a:r>
              <a:rPr lang="en-US" i="1" dirty="0"/>
              <a:t>R</a:t>
            </a:r>
            <a:r>
              <a:rPr lang="en-US" dirty="0"/>
              <a:t> and</a:t>
            </a:r>
          </a:p>
          <a:p>
            <a:pPr marL="975345" lvl="2">
              <a:spcBef>
                <a:spcPct val="60000"/>
              </a:spcBef>
              <a:spcAft>
                <a:spcPct val="20000"/>
              </a:spcAft>
              <a:buNone/>
            </a:pPr>
            <a:r>
              <a:rPr lang="en-US" sz="3400" i="1" dirty="0"/>
              <a:t>S</a:t>
            </a:r>
            <a:r>
              <a:rPr lang="en-US" sz="3400" i="1" baseline="-25000" dirty="0"/>
              <a:t>i</a:t>
            </a:r>
            <a:r>
              <a:rPr lang="en-US" sz="3400" i="1" dirty="0"/>
              <a:t> </a:t>
            </a:r>
            <a:r>
              <a:rPr lang="en-US" sz="3400" dirty="0"/>
              <a:t>= </a:t>
            </a:r>
            <a:r>
              <a:rPr lang="en-US" sz="3400" dirty="0" smtClean="0">
                <a:latin typeface="Symbol" charset="0"/>
                <a:sym typeface="Symbol"/>
              </a:rPr>
              <a:t></a:t>
            </a:r>
            <a:r>
              <a:rPr lang="en-US" sz="3400" i="1" baseline="-25000" dirty="0" err="1" smtClean="0"/>
              <a:t>F</a:t>
            </a:r>
            <a:r>
              <a:rPr lang="en-US" sz="3400" i="1" baseline="-50000" dirty="0" err="1" smtClean="0"/>
              <a:t>i</a:t>
            </a:r>
            <a:r>
              <a:rPr lang="en-US" sz="3400" dirty="0" smtClean="0">
                <a:latin typeface="Symbol" charset="0"/>
              </a:rPr>
              <a:t> </a:t>
            </a:r>
            <a:r>
              <a:rPr lang="en-US" sz="3400" dirty="0" smtClean="0"/>
              <a:t>(</a:t>
            </a:r>
            <a:r>
              <a:rPr lang="en-US" sz="3400" i="1" dirty="0"/>
              <a:t>S</a:t>
            </a:r>
            <a:r>
              <a:rPr lang="en-US" sz="3400" dirty="0"/>
              <a:t>)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dirty="0"/>
              <a:t>where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dirty="0"/>
              <a:t> is the formula according to which the primary horizontal fragment </a:t>
            </a:r>
            <a:r>
              <a:rPr lang="en-US" i="1" dirty="0"/>
              <a:t>S</a:t>
            </a:r>
            <a:r>
              <a:rPr lang="en-US" i="1" baseline="-25000" dirty="0"/>
              <a:t>i</a:t>
            </a:r>
            <a:r>
              <a:rPr lang="en-US" dirty="0"/>
              <a:t> is defined.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736" y="2428528"/>
            <a:ext cx="11270827" cy="3312368"/>
          </a:xfrm>
          <a:noFill/>
          <a:ln/>
        </p:spPr>
        <p:txBody>
          <a:bodyPr/>
          <a:lstStyle/>
          <a:p>
            <a:pPr marL="2258" indent="-2258">
              <a:spcBef>
                <a:spcPct val="20000"/>
              </a:spcBef>
              <a:buNone/>
            </a:pPr>
            <a:r>
              <a:rPr lang="en-US" dirty="0"/>
              <a:t>Given link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where owner(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)=SKILL and member(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)=EMP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/>
              <a:t> = EMP </a:t>
            </a:r>
            <a:r>
              <a:rPr lang="en-US" sz="2800" dirty="0" smtClean="0">
                <a:latin typeface="MS PGothic"/>
                <a:ea typeface="MS PGothic"/>
              </a:rPr>
              <a:t>⋉</a:t>
            </a:r>
            <a:r>
              <a:rPr lang="en-US" dirty="0" smtClean="0"/>
              <a:t> </a:t>
            </a:r>
            <a:r>
              <a:rPr lang="en-US" dirty="0"/>
              <a:t>SKILL</a:t>
            </a:r>
            <a:r>
              <a:rPr lang="en-US" baseline="-25000" dirty="0"/>
              <a:t>1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/>
              <a:t> = EMP </a:t>
            </a:r>
            <a:r>
              <a:rPr lang="en-US" sz="2800" dirty="0" smtClean="0">
                <a:latin typeface="MS PGothic"/>
                <a:ea typeface="MS PGothic"/>
              </a:rPr>
              <a:t>⋉</a:t>
            </a:r>
            <a:r>
              <a:rPr lang="en-US" dirty="0" smtClean="0"/>
              <a:t> </a:t>
            </a:r>
            <a:r>
              <a:rPr lang="en-US" dirty="0"/>
              <a:t>SKILL</a:t>
            </a:r>
            <a:r>
              <a:rPr lang="en-US" baseline="-25000" dirty="0"/>
              <a:t>2</a:t>
            </a:r>
            <a:endParaRPr lang="en-US" dirty="0"/>
          </a:p>
          <a:p>
            <a:pPr marL="2258" indent="-2258">
              <a:spcBef>
                <a:spcPct val="20000"/>
              </a:spcBef>
              <a:buNone/>
            </a:pPr>
            <a:r>
              <a:rPr lang="en-US" dirty="0"/>
              <a:t>where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SKILL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sz="2800" dirty="0" smtClean="0">
                <a:latin typeface="Symbol" charset="0"/>
                <a:sym typeface="Symbol"/>
              </a:rPr>
              <a:t></a:t>
            </a:r>
            <a:r>
              <a:rPr lang="en-US" baseline="-25000" dirty="0" smtClean="0"/>
              <a:t>SAL</a:t>
            </a:r>
            <a:r>
              <a:rPr lang="en-US" baseline="-25000" dirty="0"/>
              <a:t>≤</a:t>
            </a:r>
            <a:r>
              <a:rPr lang="en-US" baseline="-25000" dirty="0" smtClean="0"/>
              <a:t>30000</a:t>
            </a:r>
            <a:r>
              <a:rPr lang="en-US" dirty="0" smtClean="0"/>
              <a:t>(SKILL</a:t>
            </a:r>
            <a:r>
              <a:rPr lang="en-US" dirty="0"/>
              <a:t>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SKILL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sz="2800" dirty="0" smtClean="0">
                <a:latin typeface="Symbol" charset="0"/>
                <a:sym typeface="Symbol"/>
              </a:rPr>
              <a:t></a:t>
            </a:r>
            <a:r>
              <a:rPr lang="en-US" baseline="-25000" dirty="0" smtClean="0"/>
              <a:t>SAL&gt;30000</a:t>
            </a:r>
            <a:r>
              <a:rPr lang="en-US" dirty="0" smtClean="0"/>
              <a:t>(SKILL)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DHF – Example</a:t>
            </a:r>
          </a:p>
        </p:txBody>
      </p:sp>
      <p:grpSp>
        <p:nvGrpSpPr>
          <p:cNvPr id="76821" name="Group 21"/>
          <p:cNvGrpSpPr>
            <a:grpSpLocks/>
          </p:cNvGrpSpPr>
          <p:nvPr/>
        </p:nvGrpSpPr>
        <p:grpSpPr bwMode="auto">
          <a:xfrm>
            <a:off x="1250811" y="5884912"/>
            <a:ext cx="4917439" cy="2571609"/>
            <a:chOff x="554" y="2526"/>
            <a:chExt cx="2178" cy="1139"/>
          </a:xfrm>
          <a:noFill/>
        </p:grpSpPr>
        <p:sp>
          <p:nvSpPr>
            <p:cNvPr id="76804" name="Rectangle 4"/>
            <p:cNvSpPr>
              <a:spLocks noChangeArrowheads="1"/>
            </p:cNvSpPr>
            <p:nvPr/>
          </p:nvSpPr>
          <p:spPr bwMode="auto">
            <a:xfrm>
              <a:off x="592" y="2800"/>
              <a:ext cx="2140" cy="85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592" y="3088"/>
              <a:ext cx="2140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>
              <a:off x="952" y="2800"/>
              <a:ext cx="0" cy="85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>
              <a:off x="1744" y="2800"/>
              <a:ext cx="0" cy="85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596" y="2820"/>
              <a:ext cx="372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1104" y="2820"/>
              <a:ext cx="574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2020" y="2820"/>
              <a:ext cx="445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>
              <a:off x="649" y="3108"/>
              <a:ext cx="226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1131" y="3108"/>
              <a:ext cx="45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1924" y="3108"/>
              <a:ext cx="728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648" y="3288"/>
              <a:ext cx="229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1122" y="3288"/>
              <a:ext cx="542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6816" name="Rectangle 16"/>
            <p:cNvSpPr>
              <a:spLocks noChangeArrowheads="1"/>
            </p:cNvSpPr>
            <p:nvPr/>
          </p:nvSpPr>
          <p:spPr bwMode="auto">
            <a:xfrm>
              <a:off x="1913" y="3288"/>
              <a:ext cx="815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6817" name="Rectangle 17"/>
            <p:cNvSpPr>
              <a:spLocks noChangeArrowheads="1"/>
            </p:cNvSpPr>
            <p:nvPr/>
          </p:nvSpPr>
          <p:spPr bwMode="auto">
            <a:xfrm>
              <a:off x="648" y="3468"/>
              <a:ext cx="229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1130" y="3468"/>
              <a:ext cx="567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819" name="Rectangle 19"/>
            <p:cNvSpPr>
              <a:spLocks noChangeArrowheads="1"/>
            </p:cNvSpPr>
            <p:nvPr/>
          </p:nvSpPr>
          <p:spPr bwMode="auto">
            <a:xfrm>
              <a:off x="1924" y="3468"/>
              <a:ext cx="728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554" y="2526"/>
              <a:ext cx="449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</p:grp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7324235" y="6503542"/>
            <a:ext cx="4533617" cy="27079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8137034" y="6532984"/>
            <a:ext cx="0" cy="27079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9925194" y="6532984"/>
            <a:ext cx="0" cy="27079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7324235" y="7153783"/>
            <a:ext cx="453361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7333266" y="6548699"/>
            <a:ext cx="839893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76827" name="Rectangle 27"/>
          <p:cNvSpPr>
            <a:spLocks noChangeArrowheads="1"/>
          </p:cNvSpPr>
          <p:nvPr/>
        </p:nvSpPr>
        <p:spPr bwMode="auto">
          <a:xfrm>
            <a:off x="8480217" y="6548699"/>
            <a:ext cx="1295964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10548341" y="6548699"/>
            <a:ext cx="1004711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7452928" y="7123256"/>
            <a:ext cx="510258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8572786" y="7123256"/>
            <a:ext cx="959555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10342883" y="7123256"/>
            <a:ext cx="1553351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grpSp>
        <p:nvGrpSpPr>
          <p:cNvPr id="76835" name="Group 35"/>
          <p:cNvGrpSpPr>
            <a:grpSpLocks/>
          </p:cNvGrpSpPr>
          <p:nvPr/>
        </p:nvGrpSpPr>
        <p:grpSpPr bwMode="auto">
          <a:xfrm>
            <a:off x="7452928" y="7555304"/>
            <a:ext cx="4443306" cy="444782"/>
            <a:chOff x="3301" y="3276"/>
            <a:chExt cx="1968" cy="197"/>
          </a:xfrm>
        </p:grpSpPr>
        <p:sp>
          <p:nvSpPr>
            <p:cNvPr id="76832" name="Rectangle 32"/>
            <p:cNvSpPr>
              <a:spLocks noChangeArrowheads="1"/>
            </p:cNvSpPr>
            <p:nvPr/>
          </p:nvSpPr>
          <p:spPr bwMode="auto">
            <a:xfrm>
              <a:off x="3301" y="3276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76833" name="Rectangle 33"/>
            <p:cNvSpPr>
              <a:spLocks noChangeArrowheads="1"/>
            </p:cNvSpPr>
            <p:nvPr/>
          </p:nvSpPr>
          <p:spPr bwMode="auto">
            <a:xfrm>
              <a:off x="3772" y="3276"/>
              <a:ext cx="610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76834" name="Rectangle 34"/>
            <p:cNvSpPr>
              <a:spLocks noChangeArrowheads="1"/>
            </p:cNvSpPr>
            <p:nvPr/>
          </p:nvSpPr>
          <p:spPr bwMode="auto">
            <a:xfrm>
              <a:off x="4575" y="3276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76839" name="Group 39"/>
          <p:cNvGrpSpPr>
            <a:grpSpLocks/>
          </p:cNvGrpSpPr>
          <p:nvPr/>
        </p:nvGrpSpPr>
        <p:grpSpPr bwMode="auto">
          <a:xfrm>
            <a:off x="7452928" y="7957552"/>
            <a:ext cx="4443306" cy="444782"/>
            <a:chOff x="3301" y="3444"/>
            <a:chExt cx="1968" cy="197"/>
          </a:xfrm>
        </p:grpSpPr>
        <p:sp>
          <p:nvSpPr>
            <p:cNvPr id="76836" name="Rectangle 36"/>
            <p:cNvSpPr>
              <a:spLocks noChangeArrowheads="1"/>
            </p:cNvSpPr>
            <p:nvPr/>
          </p:nvSpPr>
          <p:spPr bwMode="auto">
            <a:xfrm>
              <a:off x="3301" y="3444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3796" y="3444"/>
              <a:ext cx="575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4575" y="3444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7238439" y="5884912"/>
            <a:ext cx="1013742" cy="48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76844" name="Group 44"/>
          <p:cNvGrpSpPr>
            <a:grpSpLocks/>
          </p:cNvGrpSpPr>
          <p:nvPr/>
        </p:nvGrpSpPr>
        <p:grpSpPr bwMode="auto">
          <a:xfrm>
            <a:off x="7452928" y="8336859"/>
            <a:ext cx="4443306" cy="444782"/>
            <a:chOff x="3301" y="3612"/>
            <a:chExt cx="1968" cy="197"/>
          </a:xfrm>
        </p:grpSpPr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3301" y="3612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76842" name="Rectangle 42"/>
            <p:cNvSpPr>
              <a:spLocks noChangeArrowheads="1"/>
            </p:cNvSpPr>
            <p:nvPr/>
          </p:nvSpPr>
          <p:spPr bwMode="auto">
            <a:xfrm>
              <a:off x="3776" y="3612"/>
              <a:ext cx="47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76843" name="Rectangle 43"/>
            <p:cNvSpPr>
              <a:spLocks noChangeArrowheads="1"/>
            </p:cNvSpPr>
            <p:nvPr/>
          </p:nvSpPr>
          <p:spPr bwMode="auto">
            <a:xfrm>
              <a:off x="4581" y="3612"/>
              <a:ext cx="688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</p:grpSp>
      <p:grpSp>
        <p:nvGrpSpPr>
          <p:cNvPr id="76848" name="Group 48"/>
          <p:cNvGrpSpPr>
            <a:grpSpLocks/>
          </p:cNvGrpSpPr>
          <p:nvPr/>
        </p:nvGrpSpPr>
        <p:grpSpPr bwMode="auto">
          <a:xfrm>
            <a:off x="7452928" y="8765232"/>
            <a:ext cx="4443306" cy="444782"/>
            <a:chOff x="3301" y="3780"/>
            <a:chExt cx="1968" cy="197"/>
          </a:xfrm>
        </p:grpSpPr>
        <p:sp>
          <p:nvSpPr>
            <p:cNvPr id="76845" name="Rectangle 45"/>
            <p:cNvSpPr>
              <a:spLocks noChangeArrowheads="1"/>
            </p:cNvSpPr>
            <p:nvPr/>
          </p:nvSpPr>
          <p:spPr bwMode="auto">
            <a:xfrm>
              <a:off x="3301" y="3780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76846" name="Rectangle 46"/>
            <p:cNvSpPr>
              <a:spLocks noChangeArrowheads="1"/>
            </p:cNvSpPr>
            <p:nvPr/>
          </p:nvSpPr>
          <p:spPr bwMode="auto">
            <a:xfrm>
              <a:off x="3813" y="3780"/>
              <a:ext cx="499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76847" name="Rectangle 47"/>
            <p:cNvSpPr>
              <a:spLocks noChangeArrowheads="1"/>
            </p:cNvSpPr>
            <p:nvPr/>
          </p:nvSpPr>
          <p:spPr bwMode="auto">
            <a:xfrm>
              <a:off x="4575" y="3780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DHF – Correctness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/>
            <a:r>
              <a:rPr lang="en-US" dirty="0"/>
              <a:t>Referential integrity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R</a:t>
            </a:r>
            <a:r>
              <a:rPr lang="en-US" dirty="0"/>
              <a:t> be the member relation of a link whose owner is relation </a:t>
            </a:r>
            <a:r>
              <a:rPr lang="en-US" i="1" dirty="0"/>
              <a:t>S</a:t>
            </a:r>
            <a:r>
              <a:rPr lang="en-US" dirty="0"/>
              <a:t> which is fragmented as </a:t>
            </a:r>
            <a:r>
              <a:rPr lang="en-US" i="1" dirty="0"/>
              <a:t>F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/>
              <a:t>}. Furthermore, let </a:t>
            </a:r>
            <a:r>
              <a:rPr lang="en-US" i="1" dirty="0"/>
              <a:t>A</a:t>
            </a:r>
            <a:r>
              <a:rPr lang="en-US" dirty="0"/>
              <a:t> be the join attribute between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. Then, for each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i="1" dirty="0"/>
              <a:t>R,</a:t>
            </a:r>
            <a:r>
              <a:rPr lang="en-US" dirty="0"/>
              <a:t> there should be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i="1" dirty="0"/>
              <a:t>t' </a:t>
            </a:r>
            <a:r>
              <a:rPr lang="en-US" dirty="0"/>
              <a:t>of </a:t>
            </a:r>
            <a:r>
              <a:rPr lang="en-US" i="1" dirty="0"/>
              <a:t>S</a:t>
            </a:r>
            <a:r>
              <a:rPr lang="en-US" dirty="0"/>
              <a:t> such that</a:t>
            </a:r>
          </a:p>
          <a:p>
            <a:pPr lvl="3">
              <a:buFont typeface="Monotype Sorts" charset="0"/>
              <a:buNone/>
            </a:pPr>
            <a:r>
              <a:rPr lang="en-US" sz="2800" i="1" dirty="0"/>
              <a:t>t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 smtClean="0"/>
              <a:t>] = </a:t>
            </a:r>
            <a:r>
              <a:rPr lang="en-US" sz="2800" i="1" dirty="0" smtClean="0"/>
              <a:t>t' </a:t>
            </a:r>
            <a:r>
              <a:rPr lang="en-US" sz="2800" dirty="0" smtClean="0"/>
              <a:t>[</a:t>
            </a:r>
            <a:r>
              <a:rPr lang="en-US" sz="2800" i="1" dirty="0"/>
              <a:t>A</a:t>
            </a:r>
            <a:r>
              <a:rPr lang="en-US" sz="2800" dirty="0"/>
              <a:t>]</a:t>
            </a:r>
          </a:p>
          <a:p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/>
            <a:r>
              <a:rPr lang="en-US" dirty="0"/>
              <a:t>Same as primary horizontal fragmentation.</a:t>
            </a:r>
          </a:p>
          <a:p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/>
            <a:r>
              <a:rPr lang="en-US" dirty="0"/>
              <a:t>Simple join graphs between the owner and the member fragments.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Has been studied within the centralized context</a:t>
            </a:r>
          </a:p>
          <a:p>
            <a:pPr lvl="1"/>
            <a:r>
              <a:rPr lang="en-US"/>
              <a:t>design methodology</a:t>
            </a:r>
          </a:p>
          <a:p>
            <a:pPr lvl="1"/>
            <a:r>
              <a:rPr lang="en-US"/>
              <a:t>physical clustering</a:t>
            </a:r>
          </a:p>
          <a:p>
            <a:r>
              <a:rPr lang="en-US"/>
              <a:t>More difficult than horizontal, because more alternatives exist.</a:t>
            </a:r>
          </a:p>
          <a:p>
            <a:pPr>
              <a:buFont typeface="Monotype Sorts" charset="0"/>
              <a:buNone/>
            </a:pPr>
            <a:r>
              <a:rPr lang="en-US"/>
              <a:t>	Two approaches :</a:t>
            </a:r>
          </a:p>
          <a:p>
            <a:pPr lvl="1"/>
            <a:r>
              <a:rPr lang="en-US"/>
              <a:t>grouping</a:t>
            </a:r>
          </a:p>
          <a:p>
            <a:pPr lvl="2"/>
            <a:r>
              <a:rPr lang="en-US"/>
              <a:t>attributes to fragments</a:t>
            </a:r>
          </a:p>
          <a:p>
            <a:pPr lvl="1"/>
            <a:r>
              <a:rPr lang="en-US"/>
              <a:t>splitting</a:t>
            </a:r>
          </a:p>
          <a:p>
            <a:pPr lvl="2"/>
            <a:r>
              <a:rPr lang="en-US"/>
              <a:t>relation to fragments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systems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sites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Overlapping fragments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grouping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Non-overlapping fragments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splitting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We do not consider the replicated key attributes to be overlapping.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Advantage: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Easier to enforce functional dependencies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/>
              <a:t>	(for integrity checking etc.)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Information Requirements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/>
              <a:t>Application Information</a:t>
            </a:r>
          </a:p>
          <a:p>
            <a:pPr marL="1056623" lvl="1"/>
            <a:r>
              <a:rPr lang="en-US" dirty="0">
                <a:solidFill>
                  <a:schemeClr val="tx2"/>
                </a:solidFill>
              </a:rPr>
              <a:t>Attribute affinities</a:t>
            </a:r>
            <a:endParaRPr lang="en-US" dirty="0"/>
          </a:p>
          <a:p>
            <a:pPr marL="1544296" lvl="2"/>
            <a:r>
              <a:rPr lang="en-US" dirty="0"/>
              <a:t>a measure that indicates how closely related the attributes are</a:t>
            </a:r>
          </a:p>
          <a:p>
            <a:pPr marL="1544296" lvl="2"/>
            <a:r>
              <a:rPr lang="en-US" dirty="0"/>
              <a:t>This is obtained from more primitive usage data</a:t>
            </a:r>
          </a:p>
          <a:p>
            <a:pPr marL="1056623" lvl="1"/>
            <a:r>
              <a:rPr lang="en-US" dirty="0">
                <a:solidFill>
                  <a:schemeClr val="tx2"/>
                </a:solidFill>
              </a:rPr>
              <a:t>Attribute usage values</a:t>
            </a:r>
            <a:endParaRPr lang="en-US" dirty="0"/>
          </a:p>
          <a:p>
            <a:pPr marL="1544296" lvl="2"/>
            <a:r>
              <a:rPr lang="en-US" dirty="0"/>
              <a:t>Given a set of queries </a:t>
            </a:r>
            <a:r>
              <a:rPr lang="en-US" i="1" dirty="0"/>
              <a:t>Q</a:t>
            </a:r>
            <a:r>
              <a:rPr lang="en-US" dirty="0"/>
              <a:t> = 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} that will run on the </a:t>
            </a:r>
            <a:r>
              <a:rPr lang="en-US" dirty="0" smtClean="0"/>
              <a:t>relation          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</a:t>
            </a:r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r>
              <a:rPr lang="en-US" dirty="0"/>
              <a:t>	</a:t>
            </a:r>
          </a:p>
          <a:p>
            <a:pPr marL="1544296" lvl="2">
              <a:buNone/>
            </a:pPr>
            <a:r>
              <a:rPr lang="en-US" i="1" dirty="0"/>
              <a:t>	use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i="1" dirty="0"/>
              <a:t>,•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can be defined accordingly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6825264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6807203"/>
            <a:ext cx="179271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latin typeface="Book Antiqua"/>
              </a:rPr>
              <a:t>q</a:t>
            </a:r>
            <a:r>
              <a:rPr lang="en-US" sz="2600" i="1" baseline="-25000" dirty="0" err="1">
                <a:latin typeface="Book Antiqua"/>
              </a:rPr>
              <a:t>i</a:t>
            </a:r>
            <a:r>
              <a:rPr lang="en-US" sz="2600" i="1" dirty="0" err="1">
                <a:latin typeface="Book Antiqua"/>
              </a:rPr>
              <a:t>,A</a:t>
            </a:r>
            <a:r>
              <a:rPr lang="en-US" sz="2600" i="1" baseline="-25000" dirty="0" err="1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6590456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7078136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655433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7162816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Definition of </a:t>
            </a:r>
            <a:r>
              <a:rPr lang="en-US" i="1"/>
              <a:t>use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i="1" dirty="0"/>
              <a:t>q</a:t>
            </a:r>
            <a:r>
              <a:rPr lang="en-US" sz="2600" baseline="-25000" dirty="0"/>
              <a:t>1</a:t>
            </a:r>
            <a:r>
              <a:rPr lang="en-US" sz="2600" dirty="0"/>
              <a:t>:	</a:t>
            </a:r>
            <a:r>
              <a:rPr lang="en-US" sz="2600" b="1" dirty="0" smtClean="0"/>
              <a:t>SELECT</a:t>
            </a:r>
            <a:r>
              <a:rPr lang="en-US" sz="2600" dirty="0"/>
              <a:t>	BUDGET	</a:t>
            </a:r>
            <a:r>
              <a:rPr lang="en-US" sz="2600" i="1" dirty="0"/>
              <a:t>q</a:t>
            </a:r>
            <a:r>
              <a:rPr lang="en-US" sz="2600" baseline="-25000" dirty="0"/>
              <a:t>2</a:t>
            </a:r>
            <a:r>
              <a:rPr lang="en-US" sz="2600" dirty="0"/>
              <a:t>:	</a:t>
            </a:r>
            <a:r>
              <a:rPr lang="en-US" sz="2600" b="1" dirty="0"/>
              <a:t>SELECT</a:t>
            </a:r>
            <a:r>
              <a:rPr lang="en-US" sz="2600" dirty="0"/>
              <a:t>	PNAME,BUDGET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FROM</a:t>
            </a:r>
            <a:r>
              <a:rPr lang="en-US" sz="2600" dirty="0"/>
              <a:t>	PROJ		</a:t>
            </a:r>
            <a:r>
              <a:rPr lang="en-US" sz="2600" b="1" dirty="0"/>
              <a:t>FROM</a:t>
            </a:r>
            <a:r>
              <a:rPr lang="en-US" sz="2600" dirty="0"/>
              <a:t>	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WHERE</a:t>
            </a:r>
            <a:r>
              <a:rPr lang="en-US" sz="2600" dirty="0"/>
              <a:t>	PNO=Value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i="1" dirty="0"/>
              <a:t>q</a:t>
            </a:r>
            <a:r>
              <a:rPr lang="en-US" sz="2600" baseline="-25000" dirty="0"/>
              <a:t>3</a:t>
            </a:r>
            <a:r>
              <a:rPr lang="en-US" sz="2600" dirty="0"/>
              <a:t>:	</a:t>
            </a:r>
            <a:r>
              <a:rPr lang="en-US" sz="2600" b="1" dirty="0" smtClean="0"/>
              <a:t>SELECT</a:t>
            </a:r>
            <a:r>
              <a:rPr lang="en-US" sz="2600" dirty="0"/>
              <a:t>	PNAME	</a:t>
            </a:r>
            <a:r>
              <a:rPr lang="en-US" sz="2600" i="1" dirty="0"/>
              <a:t>q</a:t>
            </a:r>
            <a:r>
              <a:rPr lang="en-US" sz="2600" baseline="-25000" dirty="0"/>
              <a:t>4</a:t>
            </a:r>
            <a:r>
              <a:rPr lang="en-US" sz="2600" dirty="0"/>
              <a:t>:	</a:t>
            </a:r>
            <a:r>
              <a:rPr lang="en-US" sz="2600" b="1" dirty="0"/>
              <a:t>SELECT	SUM</a:t>
            </a:r>
            <a:r>
              <a:rPr lang="en-US" sz="2600" dirty="0"/>
              <a:t>(BUDGET)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FROM</a:t>
            </a:r>
            <a:r>
              <a:rPr lang="en-US" sz="2600" dirty="0"/>
              <a:t>	PROJ		</a:t>
            </a:r>
            <a:r>
              <a:rPr lang="en-US" sz="2600" b="1" dirty="0"/>
              <a:t>FROM	</a:t>
            </a:r>
            <a:r>
              <a:rPr lang="en-US" sz="2600" dirty="0"/>
              <a:t>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WHERE</a:t>
            </a:r>
            <a:r>
              <a:rPr lang="en-US" sz="2600" dirty="0"/>
              <a:t>	LOC=Value		</a:t>
            </a:r>
            <a:r>
              <a:rPr lang="en-US" sz="2600" b="1" dirty="0"/>
              <a:t>WHERE</a:t>
            </a:r>
            <a:r>
              <a:rPr lang="en-US" sz="2600" dirty="0"/>
              <a:t>	LOC=Value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= PNO,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= PNAME,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= BUDGET,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= LOC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206726" y="6953350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206726" y="7567465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188664" y="8127394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204814" y="8741510"/>
            <a:ext cx="56052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82954" name="Group 10"/>
          <p:cNvGrpSpPr>
            <a:grpSpLocks/>
          </p:cNvGrpSpPr>
          <p:nvPr/>
        </p:nvGrpSpPr>
        <p:grpSpPr bwMode="auto">
          <a:xfrm>
            <a:off x="4967111" y="7057208"/>
            <a:ext cx="255130" cy="2133601"/>
            <a:chOff x="2200" y="3052"/>
            <a:chExt cx="113" cy="945"/>
          </a:xfrm>
        </p:grpSpPr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2204" y="3056"/>
              <a:ext cx="1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2200" y="3052"/>
              <a:ext cx="113" cy="945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5193048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7965440" y="7057208"/>
            <a:ext cx="255130" cy="2133601"/>
            <a:chOff x="3528" y="3052"/>
            <a:chExt cx="113" cy="945"/>
          </a:xfrm>
        </p:grpSpPr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3528" y="3056"/>
              <a:ext cx="1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3528" y="3052"/>
              <a:ext cx="113" cy="945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5313737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6054288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6867088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7716012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5295675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7734075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6054288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6867088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5295675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6849026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6036226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7716012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5277612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6036226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6849026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7716012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5940373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6737368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7530793" y="6395409"/>
            <a:ext cx="65029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Affinity Measure </a:t>
            </a:r>
            <a:r>
              <a:rPr lang="en-US" i="1"/>
              <a:t>aff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293600" cy="252028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attribute affinity measure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between two attributes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and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of a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with respect to the set of applications </a:t>
            </a:r>
            <a:r>
              <a:rPr lang="en-US" dirty="0" smtClean="0"/>
              <a:t> </a:t>
            </a:r>
            <a:r>
              <a:rPr lang="en-US" i="1" dirty="0"/>
              <a:t>Q</a:t>
            </a:r>
            <a:r>
              <a:rPr lang="en-US" dirty="0"/>
              <a:t> = (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) is defined as follows : </a:t>
            </a:r>
          </a:p>
          <a:p>
            <a:pPr marL="0" indent="0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4952" y="5093547"/>
            <a:ext cx="6085165" cy="1223413"/>
            <a:chOff x="1634952" y="5093547"/>
            <a:chExt cx="6085165" cy="1223413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1634952" y="5332872"/>
              <a:ext cx="1927680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aff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, 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4846216" y="5332872"/>
              <a:ext cx="233680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(query access)</a:t>
              </a:r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3305448" y="5857860"/>
              <a:ext cx="4414669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 that access </a:t>
              </a:r>
              <a:r>
                <a:rPr lang="en-US" sz="24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4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24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4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3327965" y="5093547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64851" y="7518405"/>
            <a:ext cx="9106738" cy="1201871"/>
            <a:chOff x="1664851" y="7518405"/>
            <a:chExt cx="9106738" cy="1201871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1770099" y="8042210"/>
              <a:ext cx="18288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1770099" y="8042210"/>
              <a:ext cx="18288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664851" y="7762245"/>
              <a:ext cx="2302137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query access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4656564" y="7721605"/>
              <a:ext cx="4431107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access frequency of a query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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9404742" y="7518405"/>
              <a:ext cx="1087774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access</a:t>
              </a:r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9118896" y="8006086"/>
              <a:ext cx="1652693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execution</a:t>
              </a:r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>
              <a:off x="9285971" y="8010601"/>
              <a:ext cx="13185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3984" name="Rectangle 16"/>
            <p:cNvSpPr>
              <a:spLocks noChangeArrowheads="1"/>
            </p:cNvSpPr>
            <p:nvPr/>
          </p:nvSpPr>
          <p:spPr bwMode="auto">
            <a:xfrm>
              <a:off x="3598988" y="8261176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3648570" y="7527436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Assume each query in the previous example accesses the attributes once during each execution. </a:t>
            </a:r>
          </a:p>
          <a:p>
            <a:pPr>
              <a:lnSpc>
                <a:spcPct val="87000"/>
              </a:lnSpc>
              <a:spcBef>
                <a:spcPct val="43000"/>
              </a:spcBef>
              <a:buNone/>
              <a:tabLst>
                <a:tab pos="2519641" algn="l"/>
              </a:tabLst>
            </a:pPr>
            <a:r>
              <a:rPr lang="en-US" dirty="0"/>
              <a:t>Also assume the access </a:t>
            </a:r>
            <a:r>
              <a:rPr lang="en-US" dirty="0" smtClean="0"/>
              <a:t>frequencies</a:t>
            </a:r>
            <a:endParaRPr lang="en-US" sz="2600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Then </a:t>
            </a:r>
          </a:p>
          <a:p>
            <a:pPr lvl="1"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	= 15*1 + 20*1+10*1</a:t>
            </a:r>
          </a:p>
          <a:p>
            <a:pPr lvl="1"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		= 45</a:t>
            </a:r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and  the attribute affinity matrix </a:t>
            </a:r>
            <a:r>
              <a:rPr lang="en-US" i="1" dirty="0" smtClean="0"/>
              <a:t>AA</a:t>
            </a:r>
            <a:r>
              <a:rPr lang="en-US" dirty="0" smtClean="0"/>
              <a:t> </a:t>
            </a:r>
            <a:r>
              <a:rPr lang="en-US" dirty="0"/>
              <a:t>is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350016" y="3652664"/>
            <a:ext cx="24384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6512272" y="8045152"/>
            <a:ext cx="24384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70934" y="54187"/>
            <a:ext cx="11732192" cy="1625600"/>
          </a:xfrm>
          <a:noFill/>
          <a:ln/>
        </p:spPr>
        <p:txBody>
          <a:bodyPr/>
          <a:lstStyle/>
          <a:p>
            <a:r>
              <a:rPr lang="en-US" dirty="0"/>
              <a:t>VF – Calculation of </a:t>
            </a: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9317850" y="5784427"/>
            <a:ext cx="377048" cy="38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074858" y="2932584"/>
            <a:ext cx="3245836" cy="2839742"/>
            <a:chOff x="9074858" y="3282809"/>
            <a:chExt cx="3245836" cy="2839742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092920" y="3806613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9317850" y="399626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092920" y="4420729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9335912" y="4610383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074858" y="4980658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9299787" y="517031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092920" y="5594773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9880035" y="3910471"/>
              <a:ext cx="255130" cy="213360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106918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10365459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0865532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1124072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678332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11936872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065564" y="3910471"/>
              <a:ext cx="255130" cy="213360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125243" y="3860800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0865794" y="3860800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678594" y="3878862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298910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039461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852261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125243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678594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0865794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</p:grp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10298910" y="564896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11039461" y="564896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11852261" y="5630898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984443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10494673" y="6407573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1114491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1179515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38" name="Group 46"/>
          <p:cNvGrpSpPr>
            <a:grpSpLocks/>
          </p:cNvGrpSpPr>
          <p:nvPr/>
        </p:nvGrpSpPr>
        <p:grpSpPr bwMode="auto">
          <a:xfrm>
            <a:off x="10191609" y="6615284"/>
            <a:ext cx="2244230" cy="352214"/>
            <a:chOff x="4514" y="2930"/>
            <a:chExt cx="994" cy="156"/>
          </a:xfrm>
        </p:grpSpPr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4514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35" name="Rectangle 43"/>
            <p:cNvSpPr>
              <a:spLocks noChangeArrowheads="1"/>
            </p:cNvSpPr>
            <p:nvPr/>
          </p:nvSpPr>
          <p:spPr bwMode="auto">
            <a:xfrm>
              <a:off x="4802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36" name="Rectangle 44"/>
            <p:cNvSpPr>
              <a:spLocks noChangeArrowheads="1"/>
            </p:cNvSpPr>
            <p:nvPr/>
          </p:nvSpPr>
          <p:spPr bwMode="auto">
            <a:xfrm>
              <a:off x="5088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5376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9158068" y="691331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9140006" y="7364871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1" name="Rectangle 49"/>
          <p:cNvSpPr>
            <a:spLocks noChangeArrowheads="1"/>
          </p:cNvSpPr>
          <p:nvPr/>
        </p:nvSpPr>
        <p:spPr bwMode="auto">
          <a:xfrm>
            <a:off x="9103881" y="781642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9103881" y="830410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9500730" y="7121031"/>
            <a:ext cx="298026" cy="1724943"/>
            <a:chOff x="4208" y="3154"/>
            <a:chExt cx="132" cy="764"/>
          </a:xfrm>
        </p:grpSpPr>
        <p:sp>
          <p:nvSpPr>
            <p:cNvPr id="85043" name="Rectangle 51"/>
            <p:cNvSpPr>
              <a:spLocks noChangeArrowheads="1"/>
            </p:cNvSpPr>
            <p:nvPr/>
          </p:nvSpPr>
          <p:spPr bwMode="auto">
            <a:xfrm>
              <a:off x="4210" y="3154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44" name="Rectangle 52"/>
            <p:cNvSpPr>
              <a:spLocks noChangeArrowheads="1"/>
            </p:cNvSpPr>
            <p:nvPr/>
          </p:nvSpPr>
          <p:spPr bwMode="auto">
            <a:xfrm>
              <a:off x="4210" y="3346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45" name="Rectangle 53"/>
            <p:cNvSpPr>
              <a:spLocks noChangeArrowheads="1"/>
            </p:cNvSpPr>
            <p:nvPr/>
          </p:nvSpPr>
          <p:spPr bwMode="auto">
            <a:xfrm>
              <a:off x="4208" y="3546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46" name="Rectangle 54"/>
            <p:cNvSpPr>
              <a:spLocks noChangeArrowheads="1"/>
            </p:cNvSpPr>
            <p:nvPr/>
          </p:nvSpPr>
          <p:spPr bwMode="auto">
            <a:xfrm>
              <a:off x="4208" y="3762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grpSp>
        <p:nvGrpSpPr>
          <p:cNvPr id="85051" name="Group 59"/>
          <p:cNvGrpSpPr>
            <a:grpSpLocks/>
          </p:cNvGrpSpPr>
          <p:nvPr/>
        </p:nvGrpSpPr>
        <p:grpSpPr bwMode="auto">
          <a:xfrm>
            <a:off x="9852942" y="6935893"/>
            <a:ext cx="288996" cy="1914596"/>
            <a:chOff x="4364" y="3072"/>
            <a:chExt cx="128" cy="848"/>
          </a:xfrm>
        </p:grpSpPr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4364" y="3072"/>
              <a:ext cx="0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>
              <a:off x="4364" y="3072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>
              <a:off x="4364" y="3920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85055" name="Group 63"/>
          <p:cNvGrpSpPr>
            <a:grpSpLocks/>
          </p:cNvGrpSpPr>
          <p:nvPr/>
        </p:nvGrpSpPr>
        <p:grpSpPr bwMode="auto">
          <a:xfrm>
            <a:off x="12101689" y="6908800"/>
            <a:ext cx="316089" cy="1923627"/>
            <a:chOff x="5360" y="3060"/>
            <a:chExt cx="140" cy="852"/>
          </a:xfrm>
        </p:grpSpPr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5500" y="3060"/>
              <a:ext cx="0" cy="8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 flipH="1">
              <a:off x="5360" y="3912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 flipH="1">
              <a:off x="5360" y="3064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9872372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10642092" y="691331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11190914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11978697" y="6895253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0" name="Rectangle 68"/>
          <p:cNvSpPr>
            <a:spLocks noChangeArrowheads="1"/>
          </p:cNvSpPr>
          <p:nvPr/>
        </p:nvSpPr>
        <p:spPr bwMode="auto">
          <a:xfrm>
            <a:off x="10046039" y="7364871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1" name="Rectangle 69"/>
          <p:cNvSpPr>
            <a:spLocks noChangeArrowheads="1"/>
          </p:cNvSpPr>
          <p:nvPr/>
        </p:nvSpPr>
        <p:spPr bwMode="auto">
          <a:xfrm>
            <a:off x="10468425" y="732874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85062" name="Rectangle 70"/>
          <p:cNvSpPr>
            <a:spLocks noChangeArrowheads="1"/>
          </p:cNvSpPr>
          <p:nvPr/>
        </p:nvSpPr>
        <p:spPr bwMode="auto">
          <a:xfrm>
            <a:off x="11364581" y="732874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3" name="Rectangle 71"/>
          <p:cNvSpPr>
            <a:spLocks noChangeArrowheads="1"/>
          </p:cNvSpPr>
          <p:nvPr/>
        </p:nvSpPr>
        <p:spPr bwMode="auto">
          <a:xfrm>
            <a:off x="11805030" y="7346809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64" name="Rectangle 72"/>
          <p:cNvSpPr>
            <a:spLocks noChangeArrowheads="1"/>
          </p:cNvSpPr>
          <p:nvPr/>
        </p:nvSpPr>
        <p:spPr bwMode="auto">
          <a:xfrm>
            <a:off x="9872372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10642092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11190914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11978697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10046039" y="828604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10468425" y="8267982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11364581" y="8267982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11805030" y="8286044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Take the attribute affinity matrix </a:t>
            </a:r>
            <a:r>
              <a:rPr lang="en-US" i="1" dirty="0"/>
              <a:t>AA</a:t>
            </a:r>
            <a:r>
              <a:rPr lang="en-US" dirty="0"/>
              <a:t> and reorganize the attribute orders to form clusters where the attributes in each cluster demonstrate high affinity to one another.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Bond Energy Algorithm </a:t>
            </a:r>
            <a:r>
              <a:rPr lang="en-US" dirty="0"/>
              <a:t>(BEA) has been used for clustering of entities.  BEA finds an ordering of entities (in our case attributes) such that the global affinity </a:t>
            </a:r>
            <a:r>
              <a:rPr lang="en-US" dirty="0" smtClean="0"/>
              <a:t>measure is </a:t>
            </a:r>
            <a:r>
              <a:rPr lang="en-US" dirty="0"/>
              <a:t>maximized.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Clustering Algorithm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425858" y="7662898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425858" y="7662898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86028" name="Group 12"/>
          <p:cNvGrpSpPr>
            <a:grpSpLocks/>
          </p:cNvGrpSpPr>
          <p:nvPr/>
        </p:nvGrpSpPr>
        <p:grpSpPr bwMode="auto">
          <a:xfrm>
            <a:off x="2280357" y="6019808"/>
            <a:ext cx="8520853" cy="1253067"/>
            <a:chOff x="1010" y="3072"/>
            <a:chExt cx="3774" cy="555"/>
          </a:xfrm>
        </p:grpSpPr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1010" y="3154"/>
              <a:ext cx="45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AM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1961" y="3154"/>
              <a:ext cx="282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(affinity of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with their neighbors) </a:t>
              </a:r>
            </a:p>
          </p:txBody>
        </p:sp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1749" y="3383"/>
              <a:ext cx="178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j</a:t>
              </a:r>
            </a:p>
          </p:txBody>
        </p:sp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1628" y="3072"/>
              <a:ext cx="29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1525" y="3383"/>
              <a:ext cx="16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 err="1">
                  <a:solidFill>
                    <a:srgbClr val="000000"/>
                  </a:solidFill>
                  <a:latin typeface="Book Antiqua"/>
                </a:rPr>
                <a:t>i</a:t>
              </a:r>
              <a:endParaRPr lang="en-US" i="1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1396" y="3072"/>
              <a:ext cx="29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The </a:t>
            </a:r>
            <a:r>
              <a:rPr lang="en-US" i="1" dirty="0"/>
              <a:t>AA</a:t>
            </a:r>
            <a:r>
              <a:rPr lang="en-US" dirty="0"/>
              <a:t> matrix</a:t>
            </a:r>
          </a:p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clustered affinity matrix </a:t>
            </a:r>
            <a:r>
              <a:rPr lang="en-US" i="1" dirty="0"/>
              <a:t>CA</a:t>
            </a:r>
            <a:r>
              <a:rPr lang="en-US" dirty="0"/>
              <a:t>  which </a:t>
            </a:r>
            <a:r>
              <a:rPr lang="en-US" dirty="0" smtClean="0"/>
              <a:t>is </a:t>
            </a:r>
            <a:r>
              <a:rPr lang="en-US" dirty="0"/>
              <a:t>a perturbation	of </a:t>
            </a:r>
            <a:r>
              <a:rPr lang="en-US" i="1" dirty="0"/>
              <a:t>AA</a:t>
            </a:r>
            <a:r>
              <a:rPr lang="en-US" dirty="0"/>
              <a:t> 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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Initialization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>Place and fix one of the columns of </a:t>
            </a:r>
            <a:r>
              <a:rPr lang="en-US" i="1" dirty="0"/>
              <a:t>AA</a:t>
            </a:r>
            <a:r>
              <a:rPr lang="en-US" dirty="0"/>
              <a:t> in </a:t>
            </a:r>
            <a:r>
              <a:rPr lang="en-US" i="1" dirty="0"/>
              <a:t>CA</a:t>
            </a:r>
            <a:r>
              <a:rPr lang="en-US" dirty="0"/>
              <a:t>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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Iteration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Place the remaining </a:t>
            </a:r>
            <a:r>
              <a:rPr lang="en-US" i="1" dirty="0"/>
              <a:t>n-</a:t>
            </a:r>
            <a:r>
              <a:rPr lang="en-US" i="1" dirty="0" err="1"/>
              <a:t>i</a:t>
            </a:r>
            <a:r>
              <a:rPr lang="en-US" dirty="0"/>
              <a:t> columns in the remaining </a:t>
            </a:r>
            <a:r>
              <a:rPr lang="en-US" i="1" dirty="0"/>
              <a:t>i</a:t>
            </a:r>
            <a:r>
              <a:rPr lang="en-US" dirty="0"/>
              <a:t>+1 positions in the </a:t>
            </a:r>
            <a:r>
              <a:rPr lang="en-US" i="1" dirty="0"/>
              <a:t>CA</a:t>
            </a:r>
            <a:r>
              <a:rPr lang="en-US" dirty="0"/>
              <a:t> matrix. For each column, choose the placement that makes the most contribution to the global affinity measure.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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Row </a:t>
            </a:r>
            <a:r>
              <a:rPr lang="en-US" i="1" dirty="0" smtClean="0">
                <a:solidFill>
                  <a:schemeClr val="tx2"/>
                </a:solidFill>
              </a:rPr>
              <a:t>order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Order </a:t>
            </a:r>
            <a:r>
              <a:rPr lang="en-US" dirty="0"/>
              <a:t>the rows according to the column ordering.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“Best” placement? Define contribution of a placement: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 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l</a:t>
            </a:r>
            <a:r>
              <a:rPr lang="en-US" dirty="0"/>
              <a:t>) 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/>
            <a:endParaRPr lang="en-US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613058" y="6678507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613058" y="6678507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63014" y="6066651"/>
            <a:ext cx="223808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bond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=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516812" y="6046330"/>
            <a:ext cx="2946146" cy="56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3817863" y="6519874"/>
            <a:ext cx="970025" cy="5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z </a:t>
            </a:r>
            <a:r>
              <a:rPr lang="en-US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r>
              <a:rPr lang="en-US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054889" y="5596880"/>
            <a:ext cx="551060" cy="5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3360820" y="5884912"/>
            <a:ext cx="1216888" cy="91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   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12293600" cy="6769100"/>
          </a:xfrm>
          <a:noFill/>
          <a:ln/>
        </p:spPr>
        <p:txBody>
          <a:bodyPr/>
          <a:lstStyle/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Consider the following </a:t>
            </a:r>
            <a:r>
              <a:rPr lang="en-US" i="1" dirty="0"/>
              <a:t>AA</a:t>
            </a:r>
            <a:r>
              <a:rPr lang="en-US" dirty="0"/>
              <a:t> matrix and the corresponding </a:t>
            </a:r>
            <a:r>
              <a:rPr lang="en-US" i="1" dirty="0"/>
              <a:t>CA</a:t>
            </a:r>
            <a:r>
              <a:rPr lang="en-US" dirty="0"/>
              <a:t> matrix where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have been placed.  Place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(0-3-1)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	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		= 2* 0 + 2* 4410 – 2*0 = 8820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(1-3-2)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	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		= 2* 4410 + 2* 890 – 2*225 = 10150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(2-3-4)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)	= 1780</a:t>
            </a:r>
          </a:p>
        </p:txBody>
      </p:sp>
      <p:pic>
        <p:nvPicPr>
          <p:cNvPr id="890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29" y="3148608"/>
            <a:ext cx="7893191" cy="236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the CA matrix has the form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>
                <a:latin typeface="Book Antiqua"/>
              </a:rPr>
              <a:t>When </a:t>
            </a:r>
            <a:r>
              <a:rPr lang="en-US" i="1" dirty="0">
                <a:latin typeface="Book Antiqua"/>
              </a:rPr>
              <a:t>A</a:t>
            </a:r>
            <a:r>
              <a:rPr lang="en-US" sz="1800" baseline="-25000" dirty="0">
                <a:latin typeface="Book Antiqua"/>
              </a:rPr>
              <a:t>4</a:t>
            </a:r>
            <a:r>
              <a:rPr lang="en-US" dirty="0">
                <a:latin typeface="Book Antiqua"/>
              </a:rPr>
              <a:t> is placed, the final form of the </a:t>
            </a:r>
            <a:r>
              <a:rPr lang="en-US" i="1" dirty="0">
                <a:latin typeface="Book Antiqua"/>
              </a:rPr>
              <a:t>CA</a:t>
            </a:r>
            <a:r>
              <a:rPr lang="en-US" dirty="0">
                <a:latin typeface="Book Antiqua"/>
              </a:rPr>
              <a:t> matrix (after row organization) is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022680" y="2500536"/>
            <a:ext cx="2438400" cy="3257915"/>
            <a:chOff x="5761849" y="4511040"/>
            <a:chExt cx="2438400" cy="3257915"/>
          </a:xfrm>
        </p:grpSpPr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786685" y="4511040"/>
              <a:ext cx="7857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7087166" y="4511040"/>
              <a:ext cx="833119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6436925" y="4511040"/>
              <a:ext cx="7857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90122" name="Group 10"/>
            <p:cNvGrpSpPr>
              <a:grpSpLocks/>
            </p:cNvGrpSpPr>
            <p:nvPr/>
          </p:nvGrpSpPr>
          <p:grpSpPr bwMode="auto">
            <a:xfrm>
              <a:off x="5761849" y="5274169"/>
              <a:ext cx="144498" cy="2438400"/>
              <a:chOff x="2552" y="2336"/>
              <a:chExt cx="64" cy="1080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0" cy="10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1" name="Line 9"/>
              <p:cNvSpPr>
                <a:spLocks noChangeShapeType="1"/>
              </p:cNvSpPr>
              <p:nvPr/>
            </p:nvSpPr>
            <p:spPr bwMode="auto">
              <a:xfrm>
                <a:off x="2552" y="341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5781279" y="521546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594799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5868113" y="586570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26" name="Rectangle 14"/>
            <p:cNvSpPr>
              <a:spLocks noChangeArrowheads="1"/>
            </p:cNvSpPr>
            <p:nvPr/>
          </p:nvSpPr>
          <p:spPr bwMode="auto">
            <a:xfrm>
              <a:off x="5947992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5781279" y="651594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>
              <a:off x="594799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9" name="Rectangle 17"/>
            <p:cNvSpPr>
              <a:spLocks noChangeArrowheads="1"/>
            </p:cNvSpPr>
            <p:nvPr/>
          </p:nvSpPr>
          <p:spPr bwMode="auto">
            <a:xfrm>
              <a:off x="5868113" y="716618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0" name="Rectangle 18"/>
            <p:cNvSpPr>
              <a:spLocks noChangeArrowheads="1"/>
            </p:cNvSpPr>
            <p:nvPr/>
          </p:nvSpPr>
          <p:spPr bwMode="auto">
            <a:xfrm>
              <a:off x="6431519" y="521546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31" name="Rectangle 19"/>
            <p:cNvSpPr>
              <a:spLocks noChangeArrowheads="1"/>
            </p:cNvSpPr>
            <p:nvPr/>
          </p:nvSpPr>
          <p:spPr bwMode="auto">
            <a:xfrm>
              <a:off x="659823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2" name="Rectangle 20"/>
            <p:cNvSpPr>
              <a:spLocks noChangeArrowheads="1"/>
            </p:cNvSpPr>
            <p:nvPr/>
          </p:nvSpPr>
          <p:spPr bwMode="auto">
            <a:xfrm>
              <a:off x="6482228" y="586570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33" name="Rectangle 21"/>
            <p:cNvSpPr>
              <a:spLocks noChangeArrowheads="1"/>
            </p:cNvSpPr>
            <p:nvPr/>
          </p:nvSpPr>
          <p:spPr bwMode="auto">
            <a:xfrm>
              <a:off x="6733698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4" name="Rectangle 22"/>
            <p:cNvSpPr>
              <a:spLocks noChangeArrowheads="1"/>
            </p:cNvSpPr>
            <p:nvPr/>
          </p:nvSpPr>
          <p:spPr bwMode="auto">
            <a:xfrm>
              <a:off x="6431519" y="651594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>
              <a:off x="659823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6" name="Rectangle 24"/>
            <p:cNvSpPr>
              <a:spLocks noChangeArrowheads="1"/>
            </p:cNvSpPr>
            <p:nvPr/>
          </p:nvSpPr>
          <p:spPr bwMode="auto">
            <a:xfrm>
              <a:off x="6518353" y="716618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3</a:t>
              </a:r>
            </a:p>
          </p:txBody>
        </p:sp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7168593" y="521546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724847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9" name="Rectangle 27"/>
            <p:cNvSpPr>
              <a:spLocks noChangeArrowheads="1"/>
            </p:cNvSpPr>
            <p:nvPr/>
          </p:nvSpPr>
          <p:spPr bwMode="auto">
            <a:xfrm>
              <a:off x="7081759" y="586570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90140" name="Rectangle 28"/>
            <p:cNvSpPr>
              <a:spLocks noChangeArrowheads="1"/>
            </p:cNvSpPr>
            <p:nvPr/>
          </p:nvSpPr>
          <p:spPr bwMode="auto">
            <a:xfrm>
              <a:off x="7429094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1" name="Rectangle 29"/>
            <p:cNvSpPr>
              <a:spLocks noChangeArrowheads="1"/>
            </p:cNvSpPr>
            <p:nvPr/>
          </p:nvSpPr>
          <p:spPr bwMode="auto">
            <a:xfrm>
              <a:off x="7168593" y="651594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42" name="Rectangle 30"/>
            <p:cNvSpPr>
              <a:spLocks noChangeArrowheads="1"/>
            </p:cNvSpPr>
            <p:nvPr/>
          </p:nvSpPr>
          <p:spPr bwMode="auto">
            <a:xfrm>
              <a:off x="724847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3" name="Rectangle 31"/>
            <p:cNvSpPr>
              <a:spLocks noChangeArrowheads="1"/>
            </p:cNvSpPr>
            <p:nvPr/>
          </p:nvSpPr>
          <p:spPr bwMode="auto">
            <a:xfrm>
              <a:off x="7081759" y="716618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grpSp>
          <p:nvGrpSpPr>
            <p:cNvPr id="90147" name="Group 35"/>
            <p:cNvGrpSpPr>
              <a:grpSpLocks/>
            </p:cNvGrpSpPr>
            <p:nvPr/>
          </p:nvGrpSpPr>
          <p:grpSpPr bwMode="auto">
            <a:xfrm>
              <a:off x="8028658" y="5265138"/>
              <a:ext cx="171591" cy="2447431"/>
              <a:chOff x="3556" y="2332"/>
              <a:chExt cx="76" cy="1084"/>
            </a:xfrm>
          </p:grpSpPr>
          <p:sp>
            <p:nvSpPr>
              <p:cNvPr id="90144" name="Line 32"/>
              <p:cNvSpPr>
                <a:spLocks noChangeShapeType="1"/>
              </p:cNvSpPr>
              <p:nvPr/>
            </p:nvSpPr>
            <p:spPr bwMode="auto">
              <a:xfrm flipV="1">
                <a:off x="3632" y="233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5" name="Line 33"/>
              <p:cNvSpPr>
                <a:spLocks noChangeShapeType="1"/>
              </p:cNvSpPr>
              <p:nvPr/>
            </p:nvSpPr>
            <p:spPr bwMode="auto">
              <a:xfrm flipH="1">
                <a:off x="3556" y="341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6" name="Line 34"/>
              <p:cNvSpPr>
                <a:spLocks noChangeShapeType="1"/>
              </p:cNvSpPr>
              <p:nvPr/>
            </p:nvSpPr>
            <p:spPr bwMode="auto">
              <a:xfrm flipH="1">
                <a:off x="3556" y="23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885660" y="6172944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0186140" y="6172944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9532329" y="6172944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0832809" y="6172944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4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235420" y="6732873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8235420" y="8021430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8231849" y="7397080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8231849" y="8669502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4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49" name="Group 25"/>
          <p:cNvGrpSpPr>
            <a:grpSpLocks/>
          </p:cNvGrpSpPr>
          <p:nvPr/>
        </p:nvGrpSpPr>
        <p:grpSpPr bwMode="auto">
          <a:xfrm>
            <a:off x="8942000" y="6809637"/>
            <a:ext cx="270933" cy="2438400"/>
            <a:chOff x="2420" y="2460"/>
            <a:chExt cx="120" cy="1080"/>
          </a:xfrm>
        </p:grpSpPr>
        <p:sp>
          <p:nvSpPr>
            <p:cNvPr id="80" name="Line 22"/>
            <p:cNvSpPr>
              <a:spLocks noChangeShapeType="1"/>
            </p:cNvSpPr>
            <p:nvPr/>
          </p:nvSpPr>
          <p:spPr bwMode="auto">
            <a:xfrm>
              <a:off x="2420" y="2460"/>
              <a:ext cx="0" cy="10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>
              <a:off x="2420" y="24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>
              <a:off x="2420" y="354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8961430" y="675093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8961430" y="740117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2" name="Rectangle 28"/>
          <p:cNvSpPr>
            <a:spLocks noChangeArrowheads="1"/>
          </p:cNvSpPr>
          <p:nvPr/>
        </p:nvSpPr>
        <p:spPr bwMode="auto">
          <a:xfrm>
            <a:off x="9128143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9048264" y="805141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912814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9048264" y="870165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9611670" y="675093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977838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9611670" y="740117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9787414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9698504" y="805141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1" name="Rectangle 37"/>
          <p:cNvSpPr>
            <a:spLocks noChangeArrowheads="1"/>
          </p:cNvSpPr>
          <p:nvPr/>
        </p:nvSpPr>
        <p:spPr bwMode="auto">
          <a:xfrm>
            <a:off x="977838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9698504" y="870165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10348744" y="675093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1042862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10312620" y="740117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10609245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7" name="Rectangle 43"/>
          <p:cNvSpPr>
            <a:spLocks noChangeArrowheads="1"/>
          </p:cNvSpPr>
          <p:nvPr/>
        </p:nvSpPr>
        <p:spPr bwMode="auto">
          <a:xfrm>
            <a:off x="10261910" y="80514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10261910" y="870165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10998984" y="675093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1107886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10998984" y="740117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72" name="Rectangle 48"/>
          <p:cNvSpPr>
            <a:spLocks noChangeArrowheads="1"/>
          </p:cNvSpPr>
          <p:nvPr/>
        </p:nvSpPr>
        <p:spPr bwMode="auto">
          <a:xfrm>
            <a:off x="11078863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3" name="Rectangle 49"/>
          <p:cNvSpPr>
            <a:spLocks noChangeArrowheads="1"/>
          </p:cNvSpPr>
          <p:nvPr/>
        </p:nvSpPr>
        <p:spPr bwMode="auto">
          <a:xfrm>
            <a:off x="10912150" y="80514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auto">
          <a:xfrm>
            <a:off x="1107886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10912150" y="870165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  <p:grpSp>
        <p:nvGrpSpPr>
          <p:cNvPr id="76" name="Group 55"/>
          <p:cNvGrpSpPr>
            <a:grpSpLocks/>
          </p:cNvGrpSpPr>
          <p:nvPr/>
        </p:nvGrpSpPr>
        <p:grpSpPr bwMode="auto">
          <a:xfrm>
            <a:off x="11335244" y="6800606"/>
            <a:ext cx="207716" cy="2447431"/>
            <a:chOff x="3480" y="2456"/>
            <a:chExt cx="92" cy="1084"/>
          </a:xfrm>
        </p:grpSpPr>
        <p:sp>
          <p:nvSpPr>
            <p:cNvPr id="77" name="Line 52"/>
            <p:cNvSpPr>
              <a:spLocks noChangeShapeType="1"/>
            </p:cNvSpPr>
            <p:nvPr/>
          </p:nvSpPr>
          <p:spPr bwMode="auto">
            <a:xfrm flipV="1">
              <a:off x="3572" y="2456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" name="Line 53"/>
            <p:cNvSpPr>
              <a:spLocks noChangeShapeType="1"/>
            </p:cNvSpPr>
            <p:nvPr/>
          </p:nvSpPr>
          <p:spPr bwMode="auto">
            <a:xfrm flipH="1">
              <a:off x="3480" y="354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9" name="Line 54"/>
            <p:cNvSpPr>
              <a:spLocks noChangeShapeType="1"/>
            </p:cNvSpPr>
            <p:nvPr/>
          </p:nvSpPr>
          <p:spPr bwMode="auto">
            <a:xfrm flipH="1">
              <a:off x="3480" y="246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3954238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207125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953565" y="3073704"/>
            <a:ext cx="2068124" cy="38833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Objectives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640211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3728" y="2348089"/>
            <a:ext cx="10629618" cy="2528711"/>
          </a:xfrm>
          <a:noFill/>
          <a:ln/>
        </p:spPr>
        <p:txBody>
          <a:bodyPr/>
          <a:lstStyle/>
          <a:p>
            <a:pPr marL="0" indent="2258">
              <a:buNone/>
            </a:pPr>
            <a:r>
              <a:rPr lang="en-US" dirty="0"/>
              <a:t>How can you divide a set of clustered attributes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into two (or more) sets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} and {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such that there are no (or minimal) applications that access both (or more than one) of the sets.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grpSp>
        <p:nvGrpSpPr>
          <p:cNvPr id="92169" name="Group 9"/>
          <p:cNvGrpSpPr>
            <a:grpSpLocks/>
          </p:cNvGrpSpPr>
          <p:nvPr/>
        </p:nvGrpSpPr>
        <p:grpSpPr bwMode="auto">
          <a:xfrm>
            <a:off x="3978205" y="5524785"/>
            <a:ext cx="776675" cy="3416017"/>
            <a:chOff x="1762" y="2447"/>
            <a:chExt cx="344" cy="1513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1773" y="24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773" y="2599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1762" y="3031"/>
              <a:ext cx="24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768" y="3327"/>
              <a:ext cx="33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1767" y="3743"/>
              <a:ext cx="29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970933" y="5019042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grpSp>
        <p:nvGrpSpPr>
          <p:cNvPr id="92177" name="Group 17"/>
          <p:cNvGrpSpPr>
            <a:grpSpLocks/>
          </p:cNvGrpSpPr>
          <p:nvPr/>
        </p:nvGrpSpPr>
        <p:grpSpPr bwMode="auto">
          <a:xfrm>
            <a:off x="4544908" y="5073231"/>
            <a:ext cx="3966915" cy="489937"/>
            <a:chOff x="2013" y="2247"/>
            <a:chExt cx="1757" cy="217"/>
          </a:xfrm>
        </p:grpSpPr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013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277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469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2826" y="2247"/>
              <a:ext cx="24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3048" y="2247"/>
              <a:ext cx="33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479" y="2247"/>
              <a:ext cx="29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4623929" y="5628641"/>
            <a:ext cx="2257778" cy="17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899769" y="5653476"/>
            <a:ext cx="1643662" cy="1824284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4623929" y="7416801"/>
            <a:ext cx="2257778" cy="14449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6899769" y="7416801"/>
            <a:ext cx="1643662" cy="14449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85" name="Group 25"/>
          <p:cNvGrpSpPr>
            <a:grpSpLocks/>
          </p:cNvGrpSpPr>
          <p:nvPr/>
        </p:nvGrpSpPr>
        <p:grpSpPr bwMode="auto">
          <a:xfrm>
            <a:off x="8362809" y="5637672"/>
            <a:ext cx="171591" cy="3251200"/>
            <a:chOff x="3704" y="2497"/>
            <a:chExt cx="76" cy="1440"/>
          </a:xfrm>
        </p:grpSpPr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3780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 flipH="1">
              <a:off x="3704" y="249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 flipH="1">
              <a:off x="3704" y="393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7405301" y="7945122"/>
            <a:ext cx="72291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BA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7500667" y="5019042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 rot="5340000">
            <a:off x="4020302" y="7999579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 rot="5340000">
            <a:off x="4002240" y="6337855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90" name="Rectangle 30"/>
          <p:cNvSpPr>
            <a:spLocks noChangeArrowheads="1"/>
          </p:cNvSpPr>
          <p:nvPr/>
        </p:nvSpPr>
        <p:spPr bwMode="auto">
          <a:xfrm>
            <a:off x="4623929" y="5653476"/>
            <a:ext cx="2275840" cy="178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94" name="Group 34"/>
          <p:cNvGrpSpPr>
            <a:grpSpLocks/>
          </p:cNvGrpSpPr>
          <p:nvPr/>
        </p:nvGrpSpPr>
        <p:grpSpPr bwMode="auto">
          <a:xfrm>
            <a:off x="4632960" y="5637672"/>
            <a:ext cx="144498" cy="3251200"/>
            <a:chOff x="2052" y="2497"/>
            <a:chExt cx="64" cy="1440"/>
          </a:xfrm>
        </p:grpSpPr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>
              <a:off x="2052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2052" y="249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2052" y="393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95" name="Line 35"/>
          <p:cNvSpPr>
            <a:spLocks noChangeShapeType="1"/>
          </p:cNvSpPr>
          <p:nvPr/>
        </p:nvSpPr>
        <p:spPr bwMode="auto">
          <a:xfrm>
            <a:off x="6890738" y="5366738"/>
            <a:ext cx="0" cy="363050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4127218" y="7443894"/>
            <a:ext cx="458780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5349143" y="6301459"/>
            <a:ext cx="69898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TA</a:t>
            </a:r>
          </a:p>
        </p:txBody>
      </p:sp>
      <p:grpSp>
        <p:nvGrpSpPr>
          <p:cNvPr id="92200" name="Group 40"/>
          <p:cNvGrpSpPr>
            <a:grpSpLocks/>
          </p:cNvGrpSpPr>
          <p:nvPr/>
        </p:nvGrpSpPr>
        <p:grpSpPr bwMode="auto">
          <a:xfrm>
            <a:off x="6809458" y="7362614"/>
            <a:ext cx="198684" cy="162560"/>
            <a:chOff x="3016" y="3261"/>
            <a:chExt cx="88" cy="72"/>
          </a:xfrm>
        </p:grpSpPr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>
              <a:off x="3024" y="3261"/>
              <a:ext cx="72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 flipH="1">
              <a:off x="3016" y="3261"/>
              <a:ext cx="88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712" y="2481024"/>
            <a:ext cx="11440159" cy="585216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dirty="0"/>
              <a:t>Define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i="1" dirty="0"/>
              <a:t>TQ</a:t>
            </a:r>
            <a:r>
              <a:rPr lang="en-US" dirty="0"/>
              <a:t>	=	set of applications that access only </a:t>
            </a:r>
            <a:r>
              <a:rPr lang="en-US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i="1" dirty="0"/>
              <a:t>BQ</a:t>
            </a:r>
            <a:r>
              <a:rPr lang="en-US" dirty="0"/>
              <a:t>	=	set of applications that access only </a:t>
            </a:r>
            <a:r>
              <a:rPr lang="en-US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i="1" dirty="0"/>
              <a:t>OQ</a:t>
            </a:r>
            <a:r>
              <a:rPr lang="en-US" dirty="0"/>
              <a:t>	=	set of applications that access both </a:t>
            </a:r>
            <a:r>
              <a:rPr lang="en-US" i="1" dirty="0"/>
              <a:t>TA</a:t>
            </a:r>
            <a:r>
              <a:rPr lang="en-US" dirty="0"/>
              <a:t> and </a:t>
            </a:r>
            <a:r>
              <a:rPr lang="en-US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dirty="0"/>
              <a:t>and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i="1" dirty="0"/>
              <a:t>CTQ</a:t>
            </a:r>
            <a:r>
              <a:rPr lang="en-US" dirty="0"/>
              <a:t> =	total number of accesses to attributes by applications 		that access only </a:t>
            </a:r>
            <a:r>
              <a:rPr lang="en-US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i="1" dirty="0"/>
              <a:t>CBQ</a:t>
            </a:r>
            <a:r>
              <a:rPr lang="en-US" dirty="0"/>
              <a:t> =	total number of accesses to attributes by applications 		that access only </a:t>
            </a:r>
            <a:r>
              <a:rPr lang="en-US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i="1" dirty="0"/>
              <a:t>COQ</a:t>
            </a:r>
            <a:r>
              <a:rPr lang="en-US" dirty="0"/>
              <a:t> =	total number of accesses to attributes by applications 		that access both </a:t>
            </a:r>
            <a:r>
              <a:rPr lang="en-US" i="1" dirty="0"/>
              <a:t>TA</a:t>
            </a:r>
            <a:r>
              <a:rPr lang="en-US" dirty="0"/>
              <a:t> and </a:t>
            </a:r>
            <a:r>
              <a:rPr lang="en-US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dirty="0"/>
              <a:t>Then find the point along the diagonal that maximizes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374125" y="86111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374125" y="86111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666657" y="7901136"/>
            <a:ext cx="2983679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CTQ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</a:t>
            </a:r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CBQ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</a:t>
            </a:r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COQ</a:t>
            </a:r>
            <a:r>
              <a:rPr lang="en-US" sz="2800" baseline="30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800" baseline="300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/>
              <a:t>Two problems :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"/>
            </a:pPr>
            <a:r>
              <a:rPr lang="en-US"/>
              <a:t>Cluster forming in the middle of the </a:t>
            </a:r>
            <a:r>
              <a:rPr lang="en-US" i="1"/>
              <a:t>CA</a:t>
            </a:r>
            <a:r>
              <a:rPr lang="en-US"/>
              <a:t> matrix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Shift a row up and a column left and apply the algorithm to find the “best” partitioning point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Do this for all possible shifts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Cost </a:t>
            </a:r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"/>
            </a:pPr>
            <a:r>
              <a:rPr lang="en-US"/>
              <a:t>More than two clusters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i="1"/>
              <a:t>m</a:t>
            </a:r>
            <a:r>
              <a:rPr lang="en-US"/>
              <a:t>-way partitioning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try 1, 2, …, </a:t>
            </a:r>
            <a:r>
              <a:rPr lang="en-US" i="1"/>
              <a:t>m–</a:t>
            </a:r>
            <a:r>
              <a:rPr lang="en-US"/>
              <a:t>1 split points along diagonal and try to find the best point for each of these 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Cost </a:t>
            </a:r>
            <a:r>
              <a:rPr lang="en-US" i="1"/>
              <a:t>O</a:t>
            </a:r>
            <a:r>
              <a:rPr lang="en-US"/>
              <a:t>(2</a:t>
            </a:r>
            <a:r>
              <a:rPr lang="en-US" i="1" baseline="30000"/>
              <a:t>m</a:t>
            </a:r>
            <a:r>
              <a:rPr lang="en-US"/>
              <a:t>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0"/>
              <a:buNone/>
            </a:pPr>
            <a:r>
              <a:rPr lang="en-US" dirty="0"/>
              <a:t>A relation </a:t>
            </a:r>
            <a:r>
              <a:rPr lang="en-US" i="1" dirty="0"/>
              <a:t>R</a:t>
            </a:r>
            <a:r>
              <a:rPr lang="en-US" dirty="0"/>
              <a:t>, defined over attribute set </a:t>
            </a:r>
            <a:r>
              <a:rPr lang="en-US" i="1" dirty="0"/>
              <a:t>A </a:t>
            </a:r>
            <a:r>
              <a:rPr lang="en-US" dirty="0"/>
              <a:t>and key </a:t>
            </a:r>
            <a:r>
              <a:rPr lang="en-US" i="1" dirty="0"/>
              <a:t>K</a:t>
            </a:r>
            <a:r>
              <a:rPr lang="en-US" dirty="0"/>
              <a:t>, generates the vertical partitioning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 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/>
              <a:t>}.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The following should be true for </a:t>
            </a:r>
            <a:r>
              <a:rPr lang="en-US" i="1" dirty="0"/>
              <a:t>A</a:t>
            </a:r>
            <a:r>
              <a:rPr lang="en-US" dirty="0"/>
              <a:t>: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300" i="1" dirty="0"/>
              <a:t>A</a:t>
            </a:r>
            <a:r>
              <a:rPr lang="en-US" sz="2300" dirty="0"/>
              <a:t> </a:t>
            </a:r>
            <a:r>
              <a:rPr lang="en-US" sz="2300" dirty="0" smtClean="0"/>
              <a:t>= </a:t>
            </a:r>
            <a:r>
              <a:rPr lang="en-US" sz="3200" dirty="0" smtClean="0">
                <a:latin typeface="Symbol" charset="0"/>
                <a:sym typeface="Symbol"/>
              </a:rPr>
              <a:t></a:t>
            </a:r>
            <a:r>
              <a:rPr lang="en-US" sz="2300" dirty="0" smtClean="0"/>
              <a:t> </a:t>
            </a:r>
            <a:r>
              <a:rPr lang="en-US" sz="2300" i="1" dirty="0" err="1"/>
              <a:t>A</a:t>
            </a:r>
            <a:r>
              <a:rPr lang="en-US" sz="2300" i="1" baseline="-25000" dirty="0" err="1"/>
              <a:t>R</a:t>
            </a:r>
            <a:r>
              <a:rPr lang="en-US" sz="2300" i="1" baseline="-50000" dirty="0" err="1"/>
              <a:t>i</a:t>
            </a:r>
            <a:endParaRPr lang="en-US" sz="2300" i="1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Reconstruction can be achieved by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300" i="1" dirty="0"/>
              <a:t>R</a:t>
            </a:r>
            <a:r>
              <a:rPr lang="en-US" sz="2300" dirty="0"/>
              <a:t> </a:t>
            </a:r>
            <a:r>
              <a:rPr lang="en-US" sz="2300" dirty="0" smtClean="0"/>
              <a:t>= </a:t>
            </a:r>
            <a:r>
              <a:rPr lang="en-US" sz="3200" dirty="0" smtClean="0">
                <a:latin typeface="MS PGothic"/>
                <a:ea typeface="MS PGothic"/>
              </a:rPr>
              <a:t>⋈</a:t>
            </a:r>
            <a:r>
              <a:rPr lang="en-US" sz="2300" b="1" dirty="0" smtClean="0">
                <a:latin typeface="NSymbol" charset="0"/>
              </a:rPr>
              <a:t></a:t>
            </a:r>
            <a:r>
              <a:rPr lang="en-US" sz="2300" i="1" baseline="-25000" dirty="0"/>
              <a:t>K</a:t>
            </a:r>
            <a:r>
              <a:rPr lang="en-US" sz="2600" dirty="0">
                <a:latin typeface="NSymbol" charset="0"/>
              </a:rPr>
              <a:t> </a:t>
            </a:r>
            <a:r>
              <a:rPr lang="en-US" sz="2300" i="1" dirty="0" err="1" smtClean="0"/>
              <a:t>R</a:t>
            </a:r>
            <a:r>
              <a:rPr lang="en-US" sz="2300" i="1" baseline="-25000" dirty="0" err="1" smtClean="0"/>
              <a:t>i</a:t>
            </a:r>
            <a:r>
              <a:rPr lang="en-US" sz="2300" i="1" dirty="0" smtClean="0"/>
              <a:t>, </a:t>
            </a:r>
            <a:r>
              <a:rPr lang="en-US" sz="2300" dirty="0" smtClean="0">
                <a:latin typeface="Symbol" charset="0"/>
                <a:sym typeface="Symbol"/>
              </a:rPr>
              <a:t></a:t>
            </a:r>
            <a:r>
              <a:rPr lang="en-US" sz="2300" i="1" dirty="0" err="1" smtClean="0"/>
              <a:t>R</a:t>
            </a:r>
            <a:r>
              <a:rPr lang="en-US" sz="2300" i="1" baseline="-250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smtClean="0">
                <a:latin typeface="Symbol" charset="0"/>
                <a:sym typeface="Symbol"/>
              </a:rPr>
              <a:t> </a:t>
            </a:r>
            <a:r>
              <a:rPr lang="en-US" sz="2300" i="1" dirty="0" smtClean="0"/>
              <a:t>F</a:t>
            </a:r>
            <a:r>
              <a:rPr lang="en-US" sz="2300" i="1" baseline="-25000" dirty="0" smtClean="0"/>
              <a:t>R</a:t>
            </a:r>
            <a:endParaRPr lang="en-US" sz="2300" i="1"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TID's are not considered to be overlapping since they are maintained by the system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Duplicated keys are not considered to be overlapping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151793" y="2625796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649482" y="3495040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669215" y="3467947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834448" y="4684889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735823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789631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7032768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749071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712288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737181" y="6305560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800099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772942" y="7400996"/>
            <a:ext cx="544125" cy="43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913379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322232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10020081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208739" y="3314418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430392" y="3314418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440315" y="4684889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150776" y="5373511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4127218" y="5373511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343616" y="5400605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812671" y="5414998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796061" y="5400605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Problem Statement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Given 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F</a:t>
            </a:r>
            <a:r>
              <a:rPr lang="en-US" sz="2300"/>
              <a:t> = {</a:t>
            </a:r>
            <a:r>
              <a:rPr lang="en-US" sz="2300" i="1"/>
              <a:t>F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F</a:t>
            </a:r>
            <a:r>
              <a:rPr lang="en-US" sz="2300" baseline="-25000"/>
              <a:t>2</a:t>
            </a:r>
            <a:r>
              <a:rPr lang="en-US" sz="2300"/>
              <a:t>, …, </a:t>
            </a:r>
            <a:r>
              <a:rPr lang="en-US" sz="2300" i="1"/>
              <a:t>F</a:t>
            </a:r>
            <a:r>
              <a:rPr lang="en-US" sz="2300" i="1" baseline="-25000"/>
              <a:t>n</a:t>
            </a:r>
            <a:r>
              <a:rPr lang="en-US" sz="2300"/>
              <a:t>} 	fragments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S</a:t>
            </a:r>
            <a:r>
              <a:rPr lang="en-US" sz="2300"/>
              <a:t> ={</a:t>
            </a:r>
            <a:r>
              <a:rPr lang="en-US" sz="2300" i="1"/>
              <a:t>S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S</a:t>
            </a:r>
            <a:r>
              <a:rPr lang="en-US" sz="2300" baseline="-25000"/>
              <a:t>2</a:t>
            </a:r>
            <a:r>
              <a:rPr lang="en-US" sz="2300"/>
              <a:t>, …, </a:t>
            </a:r>
            <a:r>
              <a:rPr lang="en-US" sz="2300" i="1"/>
              <a:t>S</a:t>
            </a:r>
            <a:r>
              <a:rPr lang="en-US" sz="2300" i="1" baseline="-25000"/>
              <a:t>m</a:t>
            </a:r>
            <a:r>
              <a:rPr lang="en-US" sz="2300"/>
              <a:t>} 	network sites 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Q</a:t>
            </a:r>
            <a:r>
              <a:rPr lang="en-US" sz="2300"/>
              <a:t> = {</a:t>
            </a:r>
            <a:r>
              <a:rPr lang="en-US" sz="2300" i="1"/>
              <a:t>q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q</a:t>
            </a:r>
            <a:r>
              <a:rPr lang="en-US" sz="2300" baseline="-25000"/>
              <a:t>2</a:t>
            </a:r>
            <a:r>
              <a:rPr lang="en-US" sz="2300"/>
              <a:t>,…, </a:t>
            </a:r>
            <a:r>
              <a:rPr lang="en-US" sz="2300" i="1"/>
              <a:t>q</a:t>
            </a:r>
            <a:r>
              <a:rPr lang="en-US" sz="2300" i="1" baseline="-25000"/>
              <a:t>q</a:t>
            </a:r>
            <a:r>
              <a:rPr lang="en-US" sz="2300"/>
              <a:t>}	applications 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Find the "optimal" distribution of </a:t>
            </a:r>
            <a:r>
              <a:rPr lang="en-US" i="1"/>
              <a:t>F</a:t>
            </a:r>
            <a:r>
              <a:rPr lang="en-US"/>
              <a:t> to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Optimality</a:t>
            </a:r>
          </a:p>
          <a:p>
            <a:pPr lvl="1">
              <a:lnSpc>
                <a:spcPct val="80000"/>
              </a:lnSpc>
            </a:pPr>
            <a:r>
              <a:rPr lang="en-US"/>
              <a:t>Minimal cost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Communication + storage + processing (read &amp; update)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Cost in terms of time (usually)</a:t>
            </a:r>
          </a:p>
          <a:p>
            <a:pPr lvl="1">
              <a:lnSpc>
                <a:spcPct val="80000"/>
              </a:lnSpc>
            </a:pPr>
            <a:r>
              <a:rPr lang="en-US"/>
              <a:t>Performance</a:t>
            </a:r>
          </a:p>
          <a:p>
            <a:pPr lvl="2">
              <a:lnSpc>
                <a:spcPct val="80000"/>
              </a:lnSpc>
              <a:buFont typeface="Monotype Sorts" charset="0"/>
              <a:buNone/>
            </a:pPr>
            <a:r>
              <a:rPr lang="en-US" sz="2300"/>
              <a:t>Response time and/or throughput</a:t>
            </a:r>
          </a:p>
          <a:p>
            <a:pPr lvl="1">
              <a:lnSpc>
                <a:spcPct val="80000"/>
              </a:lnSpc>
            </a:pPr>
            <a:r>
              <a:rPr lang="en-US"/>
              <a:t>Constraints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Per site constraints (storage &amp; processing)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Database information</a:t>
            </a:r>
          </a:p>
          <a:p>
            <a:pPr lvl="1">
              <a:lnSpc>
                <a:spcPct val="80000"/>
              </a:lnSpc>
            </a:pPr>
            <a:r>
              <a:rPr lang="en-US"/>
              <a:t>selectivity of fragments </a:t>
            </a:r>
          </a:p>
          <a:p>
            <a:pPr lvl="1">
              <a:lnSpc>
                <a:spcPct val="80000"/>
              </a:lnSpc>
            </a:pPr>
            <a:r>
              <a:rPr lang="en-US"/>
              <a:t>size of a fragment </a:t>
            </a:r>
          </a:p>
          <a:p>
            <a:pPr>
              <a:lnSpc>
                <a:spcPct val="80000"/>
              </a:lnSpc>
            </a:pPr>
            <a:r>
              <a:rPr lang="en-US"/>
              <a:t>Application information</a:t>
            </a:r>
          </a:p>
          <a:p>
            <a:pPr lvl="1">
              <a:lnSpc>
                <a:spcPct val="80000"/>
              </a:lnSpc>
            </a:pPr>
            <a:r>
              <a:rPr lang="en-US"/>
              <a:t>access types and numbers </a:t>
            </a:r>
          </a:p>
          <a:p>
            <a:pPr lvl="1">
              <a:lnSpc>
                <a:spcPct val="80000"/>
              </a:lnSpc>
            </a:pPr>
            <a:r>
              <a:rPr lang="en-US"/>
              <a:t>access localities </a:t>
            </a:r>
          </a:p>
          <a:p>
            <a:pPr>
              <a:lnSpc>
                <a:spcPct val="80000"/>
              </a:lnSpc>
            </a:pPr>
            <a:r>
              <a:rPr lang="en-US"/>
              <a:t>Communication network information </a:t>
            </a:r>
          </a:p>
          <a:p>
            <a:pPr lvl="1">
              <a:lnSpc>
                <a:spcPct val="80000"/>
              </a:lnSpc>
            </a:pPr>
            <a:r>
              <a:rPr lang="en-US"/>
              <a:t>unit cost of storing data at a site </a:t>
            </a:r>
          </a:p>
          <a:p>
            <a:pPr lvl="1">
              <a:lnSpc>
                <a:spcPct val="80000"/>
              </a:lnSpc>
            </a:pPr>
            <a:r>
              <a:rPr lang="en-US"/>
              <a:t>unit cost of processing at a site </a:t>
            </a:r>
          </a:p>
          <a:p>
            <a:pPr>
              <a:lnSpc>
                <a:spcPct val="80000"/>
              </a:lnSpc>
            </a:pPr>
            <a:r>
              <a:rPr lang="en-US"/>
              <a:t>Computer system information </a:t>
            </a:r>
          </a:p>
          <a:p>
            <a:pPr lvl="1">
              <a:lnSpc>
                <a:spcPct val="80000"/>
              </a:lnSpc>
            </a:pPr>
            <a:r>
              <a:rPr lang="en-US"/>
              <a:t>bandwidth </a:t>
            </a:r>
          </a:p>
          <a:p>
            <a:pPr lvl="1">
              <a:lnSpc>
                <a:spcPct val="80000"/>
              </a:lnSpc>
            </a:pPr>
            <a:r>
              <a:rPr lang="en-US"/>
              <a:t>latency </a:t>
            </a:r>
          </a:p>
          <a:p>
            <a:pPr lvl="1">
              <a:lnSpc>
                <a:spcPct val="80000"/>
              </a:lnSpc>
            </a:pPr>
            <a:r>
              <a:rPr lang="en-US"/>
              <a:t>communication overhead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/>
              <a:t>File Allocation (FAP) vs Database Allocation (DAP):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Fragments are not individual files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relationships have to be maintained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Access to databases is more complicated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remote file access model not applicable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relationship between allocation and query processing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Cost of integrity enforcement should be considered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Cost of concurrency control should be considered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– Information Requirements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Database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selectivity of fragments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size of a fragment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Application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number of read accesses of a query to a fragment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number of update accesses of query to a fragment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A  matrix indicating which queries updates which fragments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A similar matrix for retrievals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originating site of each query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Site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unit cost of storing data at a site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unit cost of processing at a site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Network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communication cost/frame between two sites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frame size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b="1" dirty="0">
                <a:solidFill>
                  <a:schemeClr val="hlink"/>
                </a:solidFill>
              </a:rPr>
              <a:t>General Form</a:t>
            </a:r>
            <a:r>
              <a:rPr lang="en-US" dirty="0"/>
              <a:t>		</a:t>
            </a:r>
          </a:p>
          <a:p>
            <a:pPr>
              <a:buFont typeface="Monotype Sorts" charset="0"/>
              <a:buNone/>
            </a:pPr>
            <a:r>
              <a:rPr lang="en-US" dirty="0"/>
              <a:t>			min(Total Cost)</a:t>
            </a:r>
          </a:p>
          <a:p>
            <a:pPr>
              <a:buFont typeface="Monotype Sorts" charset="0"/>
              <a:buNone/>
            </a:pPr>
            <a:r>
              <a:rPr lang="en-US" dirty="0"/>
              <a:t>		subject to</a:t>
            </a:r>
          </a:p>
          <a:p>
            <a:pPr>
              <a:buFont typeface="Monotype Sorts" charset="0"/>
              <a:buNone/>
            </a:pPr>
            <a:r>
              <a:rPr lang="en-US" dirty="0"/>
              <a:t>			response time constraint</a:t>
            </a:r>
          </a:p>
          <a:p>
            <a:pPr>
              <a:buFont typeface="Monotype Sorts" charset="0"/>
              <a:buNone/>
            </a:pPr>
            <a:r>
              <a:rPr lang="en-US" dirty="0"/>
              <a:t>			storage constraint</a:t>
            </a:r>
          </a:p>
          <a:p>
            <a:pPr>
              <a:buFont typeface="Monotype Sorts" charset="0"/>
              <a:buNone/>
            </a:pPr>
            <a:r>
              <a:rPr lang="en-US" dirty="0"/>
              <a:t>			processing constraint</a:t>
            </a:r>
          </a:p>
          <a:p>
            <a:pPr>
              <a:buFont typeface="Monotype Sorts" charset="0"/>
              <a:buNone/>
            </a:pPr>
            <a:endParaRPr lang="en-US" dirty="0"/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Decision Variable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694976" y="8036651"/>
            <a:ext cx="85509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i="1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800" i="1" baseline="-25000" dirty="0" err="1">
                <a:solidFill>
                  <a:srgbClr val="000000"/>
                </a:solidFill>
                <a:latin typeface="Book Antiqua"/>
              </a:rPr>
              <a:t>ij</a:t>
            </a:r>
            <a:r>
              <a:rPr lang="en-US" sz="2800" i="1" baseline="-25000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8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883206" y="7796107"/>
            <a:ext cx="546095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 if fragment 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F</a:t>
            </a:r>
            <a:r>
              <a:rPr lang="en-US" sz="2800" i="1" baseline="-25000" dirty="0">
                <a:solidFill>
                  <a:srgbClr val="000000"/>
                </a:solidFill>
                <a:latin typeface="Book Antiqua"/>
              </a:rPr>
              <a:t>i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is stored at site </a:t>
            </a:r>
            <a:r>
              <a:rPr lang="en-US" sz="2800" i="1" dirty="0" err="1">
                <a:solidFill>
                  <a:srgbClr val="000000"/>
                </a:solidFill>
                <a:latin typeface="Book Antiqua"/>
              </a:rPr>
              <a:t>S</a:t>
            </a:r>
            <a:r>
              <a:rPr lang="en-US" sz="28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883206" y="8344747"/>
            <a:ext cx="20933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3550072" y="7829128"/>
            <a:ext cx="504056" cy="1080120"/>
          </a:xfrm>
          <a:prstGeom prst="leftBrace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/>
              <a:t>Why fragment at all?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fragment?</a:t>
            </a:r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requirements?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Total Cost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Storage Cost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(of fragment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at </a:t>
            </a: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	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Query Processing Cost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(for one query)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	processing component + transmission component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461983" y="69855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461983" y="69855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370755" y="6285653"/>
            <a:ext cx="628322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(unit storage cost at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S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k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  <a:sym typeface="Symbol"/>
              </a:rPr>
              <a:t>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(size of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F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  <a:sym typeface="Symbol"/>
              </a:rPr>
              <a:t>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/>
              </a:rPr>
              <a:t>jk</a:t>
            </a:r>
            <a:endParaRPr lang="en-US" sz="2600" i="1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395422" y="682300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6438" y="3220616"/>
            <a:ext cx="9985893" cy="2304256"/>
            <a:chOff x="1866438" y="3220616"/>
            <a:chExt cx="9985893" cy="2304256"/>
          </a:xfrm>
        </p:grpSpPr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2308454" y="480906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6505" name="Rectangle 9"/>
            <p:cNvSpPr>
              <a:spLocks noChangeArrowheads="1"/>
            </p:cNvSpPr>
            <p:nvPr/>
          </p:nvSpPr>
          <p:spPr bwMode="auto">
            <a:xfrm>
              <a:off x="3262040" y="3412527"/>
              <a:ext cx="3741408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query processing cost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06" name="Rectangle 10"/>
            <p:cNvSpPr>
              <a:spLocks noChangeArrowheads="1"/>
            </p:cNvSpPr>
            <p:nvPr/>
          </p:nvSpPr>
          <p:spPr bwMode="auto">
            <a:xfrm>
              <a:off x="1866438" y="3940696"/>
              <a:ext cx="1587122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</a:t>
              </a:r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2131343" y="3220616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2615511" y="448394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      </a:t>
              </a:r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5433211" y="4508782"/>
              <a:ext cx="5147154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cost of storing a fragment at a site</a:t>
              </a:r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4027197" y="5065772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6512" name="Rectangle 16"/>
            <p:cNvSpPr>
              <a:spLocks noChangeArrowheads="1"/>
            </p:cNvSpPr>
            <p:nvPr/>
          </p:nvSpPr>
          <p:spPr bwMode="auto">
            <a:xfrm>
              <a:off x="4280747" y="431687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13" name="Rectangle 17"/>
            <p:cNvSpPr>
              <a:spLocks noChangeArrowheads="1"/>
            </p:cNvSpPr>
            <p:nvPr/>
          </p:nvSpPr>
          <p:spPr bwMode="auto">
            <a:xfrm>
              <a:off x="2662884" y="5065772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6514" name="Rectangle 18"/>
            <p:cNvSpPr>
              <a:spLocks noChangeArrowheads="1"/>
            </p:cNvSpPr>
            <p:nvPr/>
          </p:nvSpPr>
          <p:spPr bwMode="auto">
            <a:xfrm>
              <a:off x="2871894" y="431687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16" name="Rectangle 20"/>
            <p:cNvSpPr>
              <a:spLocks noChangeArrowheads="1"/>
            </p:cNvSpPr>
            <p:nvPr/>
          </p:nvSpPr>
          <p:spPr bwMode="auto">
            <a:xfrm>
              <a:off x="11592436" y="448394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Query Processing Cost</a:t>
            </a:r>
          </a:p>
          <a:p>
            <a:pPr lvl="1"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Processing component</a:t>
            </a:r>
            <a:endParaRPr lang="en-US" dirty="0"/>
          </a:p>
          <a:p>
            <a:pPr lvl="2">
              <a:buFont typeface="Monotype Sorts" charset="0"/>
              <a:buNone/>
            </a:pPr>
            <a:r>
              <a:rPr lang="en-US" dirty="0"/>
              <a:t>access cost + integrity enforcement cost + concurrency control cost</a:t>
            </a:r>
          </a:p>
          <a:p>
            <a:pPr lvl="1"/>
            <a:r>
              <a:rPr lang="en-US" dirty="0"/>
              <a:t>Access cost</a:t>
            </a:r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/>
            <a:r>
              <a:rPr lang="en-US" dirty="0"/>
              <a:t>Integrity enforcement and concurrency control costs</a:t>
            </a:r>
          </a:p>
          <a:p>
            <a:pPr lvl="2"/>
            <a:r>
              <a:rPr lang="en-US" dirty="0"/>
              <a:t>Can be similarly calculated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191049" y="5667022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191049" y="5667022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12694231" y="4619413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3988240" y="5486400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                                    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26780" y="4452337"/>
            <a:ext cx="9814495" cy="1561841"/>
            <a:chOff x="1726780" y="4452337"/>
            <a:chExt cx="9814495" cy="1561841"/>
          </a:xfrm>
        </p:grpSpPr>
        <p:grpSp>
          <p:nvGrpSpPr>
            <p:cNvPr id="4" name="Group 3"/>
            <p:cNvGrpSpPr/>
            <p:nvPr/>
          </p:nvGrpSpPr>
          <p:grpSpPr>
            <a:xfrm>
              <a:off x="1726780" y="4452337"/>
              <a:ext cx="9814495" cy="1216551"/>
              <a:chOff x="1726780" y="4452337"/>
              <a:chExt cx="9814495" cy="1216551"/>
            </a:xfrm>
          </p:grpSpPr>
          <p:sp>
            <p:nvSpPr>
              <p:cNvPr id="107527" name="Rectangle 7"/>
              <p:cNvSpPr>
                <a:spLocks noChangeArrowheads="1"/>
              </p:cNvSpPr>
              <p:nvPr/>
            </p:nvSpPr>
            <p:spPr bwMode="auto">
              <a:xfrm>
                <a:off x="4523329" y="4732784"/>
                <a:ext cx="7017946" cy="48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600" dirty="0" smtClean="0">
                    <a:solidFill>
                      <a:srgbClr val="000000"/>
                    </a:solidFill>
                    <a:latin typeface="Book Antiqua"/>
                  </a:rPr>
                  <a:t>(no</a:t>
                </a:r>
                <a:r>
                  <a:rPr lang="en-US" sz="2600" dirty="0">
                    <a:solidFill>
                      <a:srgbClr val="000000"/>
                    </a:solidFill>
                    <a:latin typeface="Book Antiqua"/>
                  </a:rPr>
                  <a:t>. of update accesses+ no. of read accesses) </a:t>
                </a:r>
                <a:r>
                  <a:rPr lang="en-US" sz="2600" dirty="0" smtClean="0">
                    <a:solidFill>
                      <a:srgbClr val="000000"/>
                    </a:solidFill>
                    <a:latin typeface="Book Antiqua"/>
                    <a:sym typeface="Symbol"/>
                  </a:rPr>
                  <a:t></a:t>
                </a:r>
                <a:endParaRPr lang="en-US" sz="26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107528" name="Rectangle 8"/>
              <p:cNvSpPr>
                <a:spLocks noChangeArrowheads="1"/>
              </p:cNvSpPr>
              <p:nvPr/>
            </p:nvSpPr>
            <p:spPr bwMode="auto">
              <a:xfrm>
                <a:off x="3109155" y="5209788"/>
                <a:ext cx="1970941" cy="459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Book Antiqua"/>
                  </a:rPr>
                  <a:t>all fragments</a:t>
                </a:r>
              </a:p>
            </p:txBody>
          </p:sp>
          <p:sp>
            <p:nvSpPr>
              <p:cNvPr id="107529" name="Rectangle 9"/>
              <p:cNvSpPr>
                <a:spLocks noChangeArrowheads="1"/>
              </p:cNvSpPr>
              <p:nvPr/>
            </p:nvSpPr>
            <p:spPr bwMode="auto">
              <a:xfrm>
                <a:off x="3458917" y="4452337"/>
                <a:ext cx="673260" cy="874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5100" dirty="0" smtClean="0">
                    <a:solidFill>
                      <a:srgbClr val="000000"/>
                    </a:solidFill>
                    <a:latin typeface="Symbol" charset="0"/>
                    <a:sym typeface="Symbol"/>
                  </a:rPr>
                  <a:t></a:t>
                </a:r>
                <a:endParaRPr lang="en-US" sz="5100" dirty="0">
                  <a:solidFill>
                    <a:srgbClr val="000000"/>
                  </a:solidFill>
                  <a:latin typeface="Symbol" charset="0"/>
                </a:endParaRPr>
              </a:p>
            </p:txBody>
          </p:sp>
          <p:sp>
            <p:nvSpPr>
              <p:cNvPr id="107530" name="Rectangle 10"/>
              <p:cNvSpPr>
                <a:spLocks noChangeArrowheads="1"/>
              </p:cNvSpPr>
              <p:nvPr/>
            </p:nvSpPr>
            <p:spPr bwMode="auto">
              <a:xfrm>
                <a:off x="1726780" y="5209788"/>
                <a:ext cx="1190980" cy="459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Book Antiqua"/>
                  </a:rPr>
                  <a:t>all sites</a:t>
                </a:r>
              </a:p>
            </p:txBody>
          </p:sp>
          <p:sp>
            <p:nvSpPr>
              <p:cNvPr id="107531" name="Rectangle 11"/>
              <p:cNvSpPr>
                <a:spLocks noChangeArrowheads="1"/>
              </p:cNvSpPr>
              <p:nvPr/>
            </p:nvSpPr>
            <p:spPr bwMode="auto">
              <a:xfrm>
                <a:off x="2013939" y="4452337"/>
                <a:ext cx="673260" cy="874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5100" dirty="0" smtClean="0">
                    <a:solidFill>
                      <a:srgbClr val="000000"/>
                    </a:solidFill>
                    <a:latin typeface="Symbol" charset="0"/>
                    <a:sym typeface="Symbol"/>
                  </a:rPr>
                  <a:t></a:t>
                </a:r>
                <a:endParaRPr lang="en-US" sz="5100" dirty="0">
                  <a:solidFill>
                    <a:srgbClr val="000000"/>
                  </a:solidFill>
                  <a:latin typeface="Symbol" charset="0"/>
                </a:endParaRPr>
              </a:p>
            </p:txBody>
          </p:sp>
        </p:grpSp>
        <p:sp>
          <p:nvSpPr>
            <p:cNvPr id="107535" name="Rectangle 15"/>
            <p:cNvSpPr>
              <a:spLocks noChangeArrowheads="1"/>
            </p:cNvSpPr>
            <p:nvPr/>
          </p:nvSpPr>
          <p:spPr bwMode="auto">
            <a:xfrm>
              <a:off x="5932014" y="5486400"/>
              <a:ext cx="508285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 err="1" smtClean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sz="2600" i="1" baseline="-25000" dirty="0" err="1" smtClean="0">
                  <a:solidFill>
                    <a:srgbClr val="000000"/>
                  </a:solidFill>
                  <a:latin typeface="Book Antiqua"/>
                </a:rPr>
                <a:t>ij</a:t>
              </a:r>
              <a:r>
                <a:rPr lang="en-US" sz="2600" i="1" dirty="0" smtClean="0">
                  <a:solidFill>
                    <a:srgbClr val="000000"/>
                  </a:solidFill>
                  <a:latin typeface="Symbol" charset="0"/>
                </a:rPr>
                <a:t> 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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local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cost at a site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Query Processing Cost</a:t>
            </a:r>
          </a:p>
          <a:p>
            <a:pPr lvl="1"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Transmission component</a:t>
            </a:r>
            <a:endParaRPr lang="en-US" dirty="0"/>
          </a:p>
          <a:p>
            <a:pPr lvl="2">
              <a:buFont typeface="Monotype Sorts" charset="0"/>
              <a:buNone/>
            </a:pPr>
            <a:r>
              <a:rPr lang="en-US" dirty="0"/>
              <a:t>cost of processing updates + cost of processing retrievals</a:t>
            </a:r>
          </a:p>
          <a:p>
            <a:pPr lvl="1"/>
            <a:r>
              <a:rPr lang="en-US" dirty="0"/>
              <a:t>Cost of updates</a:t>
            </a:r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/>
            <a:r>
              <a:rPr lang="en-US" dirty="0"/>
              <a:t>Retrieval Cost</a:t>
            </a:r>
          </a:p>
          <a:p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30836" y="4551680"/>
            <a:ext cx="7303731" cy="2098170"/>
            <a:chOff x="2230836" y="4551680"/>
            <a:chExt cx="7303731" cy="209817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96792" y="594698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4486176" y="4718756"/>
              <a:ext cx="3706142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update message cost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3595149" y="5287639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3946598" y="4551680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2230836" y="5287639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2519682" y="4551680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3365093" y="562186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              </a:t>
              </a: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6059847" y="5621867"/>
              <a:ext cx="347472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acknowledgment cost   </a:t>
              </a: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4931753" y="6190750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58" name="Rectangle 14"/>
            <p:cNvSpPr>
              <a:spLocks noChangeArrowheads="1"/>
            </p:cNvSpPr>
            <p:nvPr/>
          </p:nvSpPr>
          <p:spPr bwMode="auto">
            <a:xfrm>
              <a:off x="5301264" y="545479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9" name="Rectangle 15"/>
            <p:cNvSpPr>
              <a:spLocks noChangeArrowheads="1"/>
            </p:cNvSpPr>
            <p:nvPr/>
          </p:nvSpPr>
          <p:spPr bwMode="auto">
            <a:xfrm>
              <a:off x="3567440" y="6190750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60" name="Rectangle 16"/>
            <p:cNvSpPr>
              <a:spLocks noChangeArrowheads="1"/>
            </p:cNvSpPr>
            <p:nvPr/>
          </p:nvSpPr>
          <p:spPr bwMode="auto">
            <a:xfrm>
              <a:off x="3856286" y="545479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97336" y="7270046"/>
            <a:ext cx="8972782" cy="1634087"/>
            <a:chOff x="2097336" y="7270046"/>
            <a:chExt cx="8972782" cy="1634087"/>
          </a:xfrm>
        </p:grpSpPr>
        <p:sp>
          <p:nvSpPr>
            <p:cNvPr id="108562" name="Rectangle 18"/>
            <p:cNvSpPr>
              <a:spLocks noChangeArrowheads="1"/>
            </p:cNvSpPr>
            <p:nvPr/>
          </p:nvSpPr>
          <p:spPr bwMode="auto">
            <a:xfrm>
              <a:off x="2805165" y="8376355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8564" name="Rectangle 20"/>
            <p:cNvSpPr>
              <a:spLocks noChangeArrowheads="1"/>
            </p:cNvSpPr>
            <p:nvPr/>
          </p:nvSpPr>
          <p:spPr bwMode="auto">
            <a:xfrm>
              <a:off x="3484294" y="7469088"/>
              <a:ext cx="787964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min</a:t>
              </a:r>
            </a:p>
          </p:txBody>
        </p:sp>
        <p:sp>
          <p:nvSpPr>
            <p:cNvPr id="108565" name="Rectangle 21"/>
            <p:cNvSpPr>
              <a:spLocks noChangeArrowheads="1"/>
            </p:cNvSpPr>
            <p:nvPr/>
          </p:nvSpPr>
          <p:spPr bwMode="auto">
            <a:xfrm>
              <a:off x="4102841" y="7679573"/>
              <a:ext cx="1022940" cy="397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66" name="Rectangle 22"/>
            <p:cNvSpPr>
              <a:spLocks noChangeArrowheads="1"/>
            </p:cNvSpPr>
            <p:nvPr/>
          </p:nvSpPr>
          <p:spPr bwMode="auto">
            <a:xfrm>
              <a:off x="2097336" y="8045152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67" name="Rectangle 23"/>
            <p:cNvSpPr>
              <a:spLocks noChangeArrowheads="1"/>
            </p:cNvSpPr>
            <p:nvPr/>
          </p:nvSpPr>
          <p:spPr bwMode="auto">
            <a:xfrm>
              <a:off x="2628055" y="7270046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68" name="Rectangle 24"/>
            <p:cNvSpPr>
              <a:spLocks noChangeArrowheads="1"/>
            </p:cNvSpPr>
            <p:nvPr/>
          </p:nvSpPr>
          <p:spPr bwMode="auto">
            <a:xfrm>
              <a:off x="5037467" y="7469088"/>
              <a:ext cx="4610386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(cost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of retrieval command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6253311" y="8117160"/>
              <a:ext cx="48168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cost of sending back the result)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Response Time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 dirty="0"/>
              <a:t>execution time of query  ≤ max. allowable response time for that query		    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Storage Constraint (for a site)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Processing constraint (for a site)</a:t>
            </a:r>
          </a:p>
          <a:p>
            <a:endParaRPr lang="en-US" dirty="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868383" y="6371449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67770" y="4732784"/>
            <a:ext cx="9130995" cy="1267846"/>
            <a:chOff x="2167770" y="4732784"/>
            <a:chExt cx="9130995" cy="1267846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3550072" y="4899859"/>
              <a:ext cx="7748693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storage requirement of a fragment at that site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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   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2167770" y="5503629"/>
              <a:ext cx="2048095" cy="497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2652321" y="4732784"/>
              <a:ext cx="750414" cy="912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5125326" y="5308848"/>
              <a:ext cx="4250571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storage capacity at that site</a:t>
              </a:r>
            </a:p>
          </p:txBody>
        </p:sp>
      </p:grp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2886445" y="8701475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70494" y="7595165"/>
            <a:ext cx="7759021" cy="1235020"/>
            <a:chOff x="2370494" y="7595165"/>
            <a:chExt cx="7759021" cy="1235020"/>
          </a:xfrm>
        </p:grpSpPr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3564515" y="7829128"/>
              <a:ext cx="610247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load of a query at that site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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  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2370494" y="8333184"/>
              <a:ext cx="1664276" cy="497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</a:t>
              </a: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2670383" y="7595165"/>
              <a:ext cx="750414" cy="912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5362038" y="8261176"/>
              <a:ext cx="476747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capacity of that site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Solution Methods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FAP is NP-complete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DAP also NP-complete</a:t>
            </a:r>
          </a:p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Heuristics based on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single commodity warehouse location (for FAP)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knapsack problem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branch and bound techniques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network flow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n-US"/>
              <a:t>Attempts to reduce the solution space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assume all candidate partitionings known; select the “best” partitioning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ignore replication at first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sliding window on fragments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relations?</a:t>
            </a:r>
          </a:p>
          <a:p>
            <a:r>
              <a:rPr lang="en-US" dirty="0"/>
              <a:t>What is a reasonable unit of distribution?</a:t>
            </a:r>
          </a:p>
          <a:p>
            <a:pPr lvl="1"/>
            <a:r>
              <a:rPr lang="en-US" dirty="0"/>
              <a:t>relation</a:t>
            </a:r>
          </a:p>
          <a:p>
            <a:pPr lvl="2"/>
            <a:r>
              <a:rPr lang="en-US" dirty="0"/>
              <a:t>views are subsets of 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locality </a:t>
            </a:r>
            <a:endParaRPr lang="en-US" dirty="0"/>
          </a:p>
          <a:p>
            <a:pPr lvl="2"/>
            <a:r>
              <a:rPr lang="en-US" dirty="0"/>
              <a:t>extra communication</a:t>
            </a:r>
          </a:p>
          <a:p>
            <a:pPr lvl="1"/>
            <a:r>
              <a:rPr lang="en-US" dirty="0"/>
              <a:t>fragments of relations (sub-relations)</a:t>
            </a:r>
          </a:p>
          <a:p>
            <a:pPr lvl="2"/>
            <a:r>
              <a:rPr lang="en-US" dirty="0"/>
              <a:t>concurrent execution of a number of transactions that access different portions of a relation</a:t>
            </a:r>
          </a:p>
          <a:p>
            <a:pPr lvl="2"/>
            <a:r>
              <a:rPr lang="en-US" dirty="0"/>
              <a:t>views that cannot be defined on a single fragment will require extra processing</a:t>
            </a:r>
          </a:p>
          <a:p>
            <a:pPr lvl="2"/>
            <a:r>
              <a:rPr lang="en-US" dirty="0"/>
              <a:t>semantic data control (especially integrity enforcement) more difficult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Alternatives – Horizontal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696" y="2788568"/>
            <a:ext cx="7070725" cy="2573338"/>
          </a:xfrm>
          <a:noFill/>
          <a:ln/>
        </p:spPr>
        <p:txBody>
          <a:bodyPr/>
          <a:lstStyle/>
          <a:p>
            <a:pPr marL="1700081" indent="-1700081">
              <a:buNone/>
            </a:pPr>
            <a:r>
              <a:rPr lang="en-US" dirty="0"/>
              <a:t>PROJ</a:t>
            </a:r>
            <a:r>
              <a:rPr lang="en-US" baseline="-25000" dirty="0"/>
              <a:t>1</a:t>
            </a:r>
            <a:r>
              <a:rPr lang="en-US" dirty="0"/>
              <a:t> :	projects with budgets less than $200,000</a:t>
            </a:r>
          </a:p>
          <a:p>
            <a:pPr marL="1700081" indent="-1700081">
              <a:buNone/>
            </a:pPr>
            <a:r>
              <a:rPr lang="en-US" dirty="0"/>
              <a:t>PROJ</a:t>
            </a:r>
            <a:r>
              <a:rPr lang="en-US" baseline="-25000" dirty="0"/>
              <a:t>2</a:t>
            </a:r>
            <a:r>
              <a:rPr lang="en-US" dirty="0"/>
              <a:t> :	projects with budgets greater than or equal to $200,000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62562" y="5827326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053298" y="6384996"/>
            <a:ext cx="5346418" cy="19507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7775787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9997440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7028791" y="6536268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8272132" y="6536268"/>
            <a:ext cx="122670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9979892" y="6536268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11455576" y="6482081"/>
            <a:ext cx="80003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200056" y="696975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7806550" y="6969759"/>
            <a:ext cx="154206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10094526" y="6969759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11137619" y="696975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200056" y="745743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7806550" y="745743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10094527" y="7457439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11162456" y="745743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7200056" y="791576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7806550" y="7915767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10094528" y="7915767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11162457" y="7915767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767644" y="6384995"/>
            <a:ext cx="5346418" cy="153528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785706" y="6917831"/>
            <a:ext cx="53283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4940018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743138" y="6536268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72" name="Rectangle 64"/>
          <p:cNvSpPr>
            <a:spLocks noChangeArrowheads="1"/>
          </p:cNvSpPr>
          <p:nvPr/>
        </p:nvSpPr>
        <p:spPr bwMode="auto">
          <a:xfrm>
            <a:off x="1986479" y="6536268"/>
            <a:ext cx="122670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5169922" y="6482081"/>
            <a:ext cx="80003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grpSp>
        <p:nvGrpSpPr>
          <p:cNvPr id="17478" name="Group 70"/>
          <p:cNvGrpSpPr>
            <a:grpSpLocks/>
          </p:cNvGrpSpPr>
          <p:nvPr/>
        </p:nvGrpSpPr>
        <p:grpSpPr bwMode="auto">
          <a:xfrm>
            <a:off x="914401" y="6969759"/>
            <a:ext cx="5154506" cy="397369"/>
            <a:chOff x="405" y="3087"/>
            <a:chExt cx="2283" cy="176"/>
          </a:xfrm>
        </p:grpSpPr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405" y="3087"/>
              <a:ext cx="20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631" y="3087"/>
              <a:ext cx="899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655" y="3087"/>
              <a:ext cx="494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147" y="3087"/>
              <a:ext cx="541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</p:grpSp>
      <p:grpSp>
        <p:nvGrpSpPr>
          <p:cNvPr id="17483" name="Group 75"/>
          <p:cNvGrpSpPr>
            <a:grpSpLocks/>
          </p:cNvGrpSpPr>
          <p:nvPr/>
        </p:nvGrpSpPr>
        <p:grpSpPr bwMode="auto">
          <a:xfrm>
            <a:off x="914401" y="7457439"/>
            <a:ext cx="5260622" cy="397369"/>
            <a:chOff x="405" y="3303"/>
            <a:chExt cx="2330" cy="176"/>
          </a:xfrm>
        </p:grpSpPr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405" y="3303"/>
              <a:ext cx="20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651" y="3303"/>
              <a:ext cx="1023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1687" y="3303"/>
              <a:ext cx="422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2149" y="3303"/>
              <a:ext cx="58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</p:grp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3694238" y="6536268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>
            <a:off x="1490133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3711787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3" name="Line 85"/>
          <p:cNvSpPr>
            <a:spLocks noChangeShapeType="1"/>
          </p:cNvSpPr>
          <p:nvPr/>
        </p:nvSpPr>
        <p:spPr bwMode="auto">
          <a:xfrm>
            <a:off x="7064588" y="6917831"/>
            <a:ext cx="531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11194062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145299" y="5827326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1451455" y="403464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1451455" y="3745654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378423" y="2862862"/>
            <a:ext cx="5346420" cy="2122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378423" y="238421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373907" y="2937369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586334" y="2937369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0295473" y="2937369"/>
            <a:ext cx="1246294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1769802" y="2937369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525178" y="344762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012858" y="3447627"/>
            <a:ext cx="2029401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426424" y="3447627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1451455" y="3447627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7510512" y="398046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8012858" y="3980463"/>
            <a:ext cx="154208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0426424" y="3980463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525178" y="3727591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8012858" y="3727591"/>
            <a:ext cx="236442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0426424" y="3727591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525178" y="427848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8012858" y="427848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0426424" y="4278489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11451455" y="427848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7525178" y="4567485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8012858" y="4567485"/>
            <a:ext cx="154208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0426424" y="4567485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11451455" y="4567485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7496" name="Line 88"/>
          <p:cNvSpPr>
            <a:spLocks noChangeShapeType="1"/>
          </p:cNvSpPr>
          <p:nvPr/>
        </p:nvSpPr>
        <p:spPr bwMode="auto">
          <a:xfrm>
            <a:off x="7378423" y="3379893"/>
            <a:ext cx="535319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7" name="Line 89"/>
          <p:cNvSpPr>
            <a:spLocks noChangeShapeType="1"/>
          </p:cNvSpPr>
          <p:nvPr/>
        </p:nvSpPr>
        <p:spPr bwMode="auto">
          <a:xfrm>
            <a:off x="806704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8" name="Line 90"/>
          <p:cNvSpPr>
            <a:spLocks noChangeShapeType="1"/>
          </p:cNvSpPr>
          <p:nvPr/>
        </p:nvSpPr>
        <p:spPr bwMode="auto">
          <a:xfrm>
            <a:off x="1035417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9" name="Line 91"/>
          <p:cNvSpPr>
            <a:spLocks noChangeShapeType="1"/>
          </p:cNvSpPr>
          <p:nvPr/>
        </p:nvSpPr>
        <p:spPr bwMode="auto">
          <a:xfrm>
            <a:off x="11442424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Fragmentation Alternatives – Vertical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4978" y="2790825"/>
            <a:ext cx="6421438" cy="2736850"/>
          </a:xfrm>
          <a:noFill/>
          <a:ln/>
        </p:spPr>
        <p:txBody>
          <a:bodyPr/>
          <a:lstStyle/>
          <a:p>
            <a:pPr marL="1537523" indent="-1537523">
              <a:buNone/>
            </a:pPr>
            <a:r>
              <a:rPr lang="en-US" dirty="0"/>
              <a:t>PROJ</a:t>
            </a:r>
            <a:r>
              <a:rPr lang="en-US" baseline="-25000" dirty="0"/>
              <a:t>1</a:t>
            </a:r>
            <a:r>
              <a:rPr lang="en-US" dirty="0"/>
              <a:t>:	information about project budgets</a:t>
            </a:r>
          </a:p>
          <a:p>
            <a:pPr marL="1537523" indent="-1537523">
              <a:buNone/>
            </a:pPr>
            <a:r>
              <a:rPr lang="en-US" dirty="0"/>
              <a:t>PROJ</a:t>
            </a:r>
            <a:r>
              <a:rPr lang="en-US" baseline="-25000" dirty="0"/>
              <a:t>2</a:t>
            </a:r>
            <a:r>
              <a:rPr lang="en-US" dirty="0"/>
              <a:t>:	information about project names and locations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1934916" y="6644641"/>
            <a:ext cx="2174239" cy="21223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1892347" y="6719147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716620" y="6719147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043826" y="7229405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842647" y="7229405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043826" y="7789334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842647" y="7789334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043826" y="7500338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2842647" y="7500338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043826" y="8060267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842647" y="8060267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2043826" y="8349263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842647" y="8349263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1934916" y="7161671"/>
            <a:ext cx="21742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2623538" y="6642382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6269853" y="6644640"/>
            <a:ext cx="4413956" cy="21223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6265337" y="6719146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7477764" y="6719146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9624911" y="6719146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6416608" y="7229404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7001005" y="7229404"/>
            <a:ext cx="202974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9313338" y="7229404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6416608" y="778933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7001005" y="7789333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9313338" y="7789333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6416608" y="7500338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7001005" y="7500338"/>
            <a:ext cx="2309707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9313338" y="7500338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6416608" y="806026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7001005" y="8060267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9313338" y="8060267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6416608" y="8349262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25" name="Rectangle 69"/>
          <p:cNvSpPr>
            <a:spLocks noChangeArrowheads="1"/>
          </p:cNvSpPr>
          <p:nvPr/>
        </p:nvSpPr>
        <p:spPr bwMode="auto">
          <a:xfrm>
            <a:off x="7001005" y="8349262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9313338" y="8349262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6269853" y="7161671"/>
            <a:ext cx="44139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6958475" y="6642382"/>
            <a:ext cx="0" cy="21245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29" name="Line 73"/>
          <p:cNvSpPr>
            <a:spLocks noChangeShapeType="1"/>
          </p:cNvSpPr>
          <p:nvPr/>
        </p:nvSpPr>
        <p:spPr bwMode="auto">
          <a:xfrm>
            <a:off x="9245604" y="6642382"/>
            <a:ext cx="0" cy="21245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1877904" y="6084713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6276055" y="6084713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9563" name="Rectangle 107"/>
          <p:cNvSpPr>
            <a:spLocks noChangeArrowheads="1"/>
          </p:cNvSpPr>
          <p:nvPr/>
        </p:nvSpPr>
        <p:spPr bwMode="auto">
          <a:xfrm>
            <a:off x="11455971" y="403464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64" name="Rectangle 108"/>
          <p:cNvSpPr>
            <a:spLocks noChangeArrowheads="1"/>
          </p:cNvSpPr>
          <p:nvPr/>
        </p:nvSpPr>
        <p:spPr bwMode="auto">
          <a:xfrm>
            <a:off x="11455971" y="3745654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65" name="Rectangle 109"/>
          <p:cNvSpPr>
            <a:spLocks noChangeArrowheads="1"/>
          </p:cNvSpPr>
          <p:nvPr/>
        </p:nvSpPr>
        <p:spPr bwMode="auto">
          <a:xfrm>
            <a:off x="7378423" y="2862862"/>
            <a:ext cx="5346420" cy="2122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66" name="Rectangle 110"/>
          <p:cNvSpPr>
            <a:spLocks noChangeArrowheads="1"/>
          </p:cNvSpPr>
          <p:nvPr/>
        </p:nvSpPr>
        <p:spPr bwMode="auto">
          <a:xfrm>
            <a:off x="7378423" y="238421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19567" name="Rectangle 111"/>
          <p:cNvSpPr>
            <a:spLocks noChangeArrowheads="1"/>
          </p:cNvSpPr>
          <p:nvPr/>
        </p:nvSpPr>
        <p:spPr bwMode="auto">
          <a:xfrm>
            <a:off x="7373907" y="2937369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568" name="Rectangle 112"/>
          <p:cNvSpPr>
            <a:spLocks noChangeArrowheads="1"/>
          </p:cNvSpPr>
          <p:nvPr/>
        </p:nvSpPr>
        <p:spPr bwMode="auto">
          <a:xfrm>
            <a:off x="8586334" y="2937369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9569" name="Rectangle 113"/>
          <p:cNvSpPr>
            <a:spLocks noChangeArrowheads="1"/>
          </p:cNvSpPr>
          <p:nvPr/>
        </p:nvSpPr>
        <p:spPr bwMode="auto">
          <a:xfrm>
            <a:off x="10295473" y="2937369"/>
            <a:ext cx="1246294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9570" name="Rectangle 114"/>
          <p:cNvSpPr>
            <a:spLocks noChangeArrowheads="1"/>
          </p:cNvSpPr>
          <p:nvPr/>
        </p:nvSpPr>
        <p:spPr bwMode="auto">
          <a:xfrm>
            <a:off x="11769802" y="2937369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9571" name="Rectangle 115"/>
          <p:cNvSpPr>
            <a:spLocks noChangeArrowheads="1"/>
          </p:cNvSpPr>
          <p:nvPr/>
        </p:nvSpPr>
        <p:spPr bwMode="auto">
          <a:xfrm>
            <a:off x="7525178" y="344762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572" name="Rectangle 116"/>
          <p:cNvSpPr>
            <a:spLocks noChangeArrowheads="1"/>
          </p:cNvSpPr>
          <p:nvPr/>
        </p:nvSpPr>
        <p:spPr bwMode="auto">
          <a:xfrm>
            <a:off x="8153132" y="3447627"/>
            <a:ext cx="202974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9573" name="Rectangle 117"/>
          <p:cNvSpPr>
            <a:spLocks noChangeArrowheads="1"/>
          </p:cNvSpPr>
          <p:nvPr/>
        </p:nvSpPr>
        <p:spPr bwMode="auto">
          <a:xfrm>
            <a:off x="10437713" y="3447627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9574" name="Rectangle 118"/>
          <p:cNvSpPr>
            <a:spLocks noChangeArrowheads="1"/>
          </p:cNvSpPr>
          <p:nvPr/>
        </p:nvSpPr>
        <p:spPr bwMode="auto">
          <a:xfrm>
            <a:off x="11451455" y="3447627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9575" name="Rectangle 119"/>
          <p:cNvSpPr>
            <a:spLocks noChangeArrowheads="1"/>
          </p:cNvSpPr>
          <p:nvPr/>
        </p:nvSpPr>
        <p:spPr bwMode="auto">
          <a:xfrm>
            <a:off x="7527445" y="398046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576" name="Rectangle 120"/>
          <p:cNvSpPr>
            <a:spLocks noChangeArrowheads="1"/>
          </p:cNvSpPr>
          <p:nvPr/>
        </p:nvSpPr>
        <p:spPr bwMode="auto">
          <a:xfrm>
            <a:off x="8153132" y="3980463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77" name="Rectangle 121"/>
          <p:cNvSpPr>
            <a:spLocks noChangeArrowheads="1"/>
          </p:cNvSpPr>
          <p:nvPr/>
        </p:nvSpPr>
        <p:spPr bwMode="auto">
          <a:xfrm>
            <a:off x="10426424" y="3980463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9578" name="Rectangle 122"/>
          <p:cNvSpPr>
            <a:spLocks noChangeArrowheads="1"/>
          </p:cNvSpPr>
          <p:nvPr/>
        </p:nvSpPr>
        <p:spPr bwMode="auto">
          <a:xfrm>
            <a:off x="7525178" y="3727591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79" name="Rectangle 123"/>
          <p:cNvSpPr>
            <a:spLocks noChangeArrowheads="1"/>
          </p:cNvSpPr>
          <p:nvPr/>
        </p:nvSpPr>
        <p:spPr bwMode="auto">
          <a:xfrm>
            <a:off x="8153132" y="3727591"/>
            <a:ext cx="230970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9580" name="Rectangle 124"/>
          <p:cNvSpPr>
            <a:spLocks noChangeArrowheads="1"/>
          </p:cNvSpPr>
          <p:nvPr/>
        </p:nvSpPr>
        <p:spPr bwMode="auto">
          <a:xfrm>
            <a:off x="10437713" y="3727591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9581" name="Rectangle 125"/>
          <p:cNvSpPr>
            <a:spLocks noChangeArrowheads="1"/>
          </p:cNvSpPr>
          <p:nvPr/>
        </p:nvSpPr>
        <p:spPr bwMode="auto">
          <a:xfrm>
            <a:off x="7525178" y="427848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82" name="Rectangle 126"/>
          <p:cNvSpPr>
            <a:spLocks noChangeArrowheads="1"/>
          </p:cNvSpPr>
          <p:nvPr/>
        </p:nvSpPr>
        <p:spPr bwMode="auto">
          <a:xfrm>
            <a:off x="8153132" y="427848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9583" name="Rectangle 127"/>
          <p:cNvSpPr>
            <a:spLocks noChangeArrowheads="1"/>
          </p:cNvSpPr>
          <p:nvPr/>
        </p:nvSpPr>
        <p:spPr bwMode="auto">
          <a:xfrm>
            <a:off x="10437713" y="4278489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9584" name="Rectangle 128"/>
          <p:cNvSpPr>
            <a:spLocks noChangeArrowheads="1"/>
          </p:cNvSpPr>
          <p:nvPr/>
        </p:nvSpPr>
        <p:spPr bwMode="auto">
          <a:xfrm>
            <a:off x="11480806" y="427848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9585" name="Rectangle 129"/>
          <p:cNvSpPr>
            <a:spLocks noChangeArrowheads="1"/>
          </p:cNvSpPr>
          <p:nvPr/>
        </p:nvSpPr>
        <p:spPr bwMode="auto">
          <a:xfrm>
            <a:off x="7525178" y="4567485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86" name="Rectangle 130"/>
          <p:cNvSpPr>
            <a:spLocks noChangeArrowheads="1"/>
          </p:cNvSpPr>
          <p:nvPr/>
        </p:nvSpPr>
        <p:spPr bwMode="auto">
          <a:xfrm>
            <a:off x="8153132" y="4567485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87" name="Rectangle 131"/>
          <p:cNvSpPr>
            <a:spLocks noChangeArrowheads="1"/>
          </p:cNvSpPr>
          <p:nvPr/>
        </p:nvSpPr>
        <p:spPr bwMode="auto">
          <a:xfrm>
            <a:off x="10437713" y="4567485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9588" name="Rectangle 132"/>
          <p:cNvSpPr>
            <a:spLocks noChangeArrowheads="1"/>
          </p:cNvSpPr>
          <p:nvPr/>
        </p:nvSpPr>
        <p:spPr bwMode="auto">
          <a:xfrm>
            <a:off x="11480806" y="4567485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9589" name="Line 133"/>
          <p:cNvSpPr>
            <a:spLocks noChangeShapeType="1"/>
          </p:cNvSpPr>
          <p:nvPr/>
        </p:nvSpPr>
        <p:spPr bwMode="auto">
          <a:xfrm>
            <a:off x="7378423" y="3379893"/>
            <a:ext cx="535319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0" name="Line 134"/>
          <p:cNvSpPr>
            <a:spLocks noChangeShapeType="1"/>
          </p:cNvSpPr>
          <p:nvPr/>
        </p:nvSpPr>
        <p:spPr bwMode="auto">
          <a:xfrm>
            <a:off x="806704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1" name="Line 135"/>
          <p:cNvSpPr>
            <a:spLocks noChangeShapeType="1"/>
          </p:cNvSpPr>
          <p:nvPr/>
        </p:nvSpPr>
        <p:spPr bwMode="auto">
          <a:xfrm>
            <a:off x="1035417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2" name="Line 136"/>
          <p:cNvSpPr>
            <a:spLocks noChangeShapeType="1"/>
          </p:cNvSpPr>
          <p:nvPr/>
        </p:nvSpPr>
        <p:spPr bwMode="auto">
          <a:xfrm>
            <a:off x="11442424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457</TotalTime>
  <Pages>0</Pages>
  <Words>3484</Words>
  <Characters>0</Characters>
  <Application>Microsoft Macintosh PowerPoint</Application>
  <PresentationFormat>Custom</PresentationFormat>
  <Lines>0</Lines>
  <Paragraphs>1037</Paragraphs>
  <Slides>65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Book</vt:lpstr>
      <vt:lpstr>Equation</vt:lpstr>
      <vt:lpstr>Outline</vt:lpstr>
      <vt:lpstr>Design Problem</vt:lpstr>
      <vt:lpstr>Dimensions of the Problem</vt:lpstr>
      <vt:lpstr>Distribution Design</vt:lpstr>
      <vt:lpstr>Top-Down Design</vt:lpstr>
      <vt:lpstr>Distribution Design Issues</vt:lpstr>
      <vt:lpstr>Fragmentation</vt:lpstr>
      <vt:lpstr>Fragmentation Alternatives – Horizontal</vt:lpstr>
      <vt:lpstr>Fragmentation Alternatives – Vertical</vt:lpstr>
      <vt:lpstr>Degree of Fragmentation</vt:lpstr>
      <vt:lpstr>Correctness of Fragmentation</vt:lpstr>
      <vt:lpstr>Allocation Alternatives</vt:lpstr>
      <vt:lpstr>Comparison of Replication Alternatives</vt:lpstr>
      <vt:lpstr>Information Requirements</vt:lpstr>
      <vt:lpstr>Fragmentation</vt:lpstr>
      <vt:lpstr>PHF – Information Requirements</vt:lpstr>
      <vt:lpstr>PHF - Information Requirements</vt:lpstr>
      <vt:lpstr>PHF – Information Requirements</vt:lpstr>
      <vt:lpstr>PHF – Information Requirements</vt:lpstr>
      <vt:lpstr>Primary Horizontal Fragmentation</vt:lpstr>
      <vt:lpstr>PHF – Algorithm</vt:lpstr>
      <vt:lpstr>Completeness of Simple Predicates</vt:lpstr>
      <vt:lpstr>Completeness of Simple Predicates</vt:lpstr>
      <vt:lpstr>Minimality of Simple Predicates</vt:lpstr>
      <vt:lpstr>Minimality of Simple Predicates</vt:lpstr>
      <vt:lpstr>COM_MIN Algorithm</vt:lpstr>
      <vt:lpstr>COM_MIN Algorithm</vt:lpstr>
      <vt:lpstr>PHORIZONTAL Algorithm</vt:lpstr>
      <vt:lpstr>PHF – Example</vt:lpstr>
      <vt:lpstr>PHF – Example</vt:lpstr>
      <vt:lpstr>PHF – Example</vt:lpstr>
      <vt:lpstr>PHF – Example</vt:lpstr>
      <vt:lpstr>PHF – Example</vt:lpstr>
      <vt:lpstr>PHF – Correctness</vt:lpstr>
      <vt:lpstr>Derived Horizontal Fragmentation</vt:lpstr>
      <vt:lpstr>DHF – Definition</vt:lpstr>
      <vt:lpstr>DHF – Example</vt:lpstr>
      <vt:lpstr>DHF – Correctness</vt:lpstr>
      <vt:lpstr>Vertical Fragmentation</vt:lpstr>
      <vt:lpstr>Vertical Fragmentation</vt:lpstr>
      <vt:lpstr>VF – Information Requirements</vt:lpstr>
      <vt:lpstr>VF – Definition of use(qi,Aj)</vt:lpstr>
      <vt:lpstr>VF – Affinity Measure aff(Ai,Aj)</vt:lpstr>
      <vt:lpstr>VF – Calculation of aff(Ai, Aj)</vt:lpstr>
      <vt:lpstr>VF – Clustering Algorithm</vt:lpstr>
      <vt:lpstr>Bond Energy Algorithm</vt:lpstr>
      <vt:lpstr>Bond Energy Algorithm</vt:lpstr>
      <vt:lpstr>BEA – Example</vt:lpstr>
      <vt:lpstr>BEA – Example</vt:lpstr>
      <vt:lpstr>VF – Algorithm</vt:lpstr>
      <vt:lpstr>VF – ALgorithm</vt:lpstr>
      <vt:lpstr>VF – Algorithm</vt:lpstr>
      <vt:lpstr>VF – Correctness</vt:lpstr>
      <vt:lpstr>Hybrid Fragmentation</vt:lpstr>
      <vt:lpstr>Fragment Allocation</vt:lpstr>
      <vt:lpstr>Information Requirements</vt:lpstr>
      <vt:lpstr>Allocation</vt:lpstr>
      <vt:lpstr>Allocation – Information Requirements</vt:lpstr>
      <vt:lpstr>Allocation Model</vt:lpstr>
      <vt:lpstr>Allocation Model</vt:lpstr>
      <vt:lpstr>Allocation Model</vt:lpstr>
      <vt:lpstr>Allocation Model</vt:lpstr>
      <vt:lpstr>Allocation Model</vt:lpstr>
      <vt:lpstr>Allocation Model</vt:lpstr>
      <vt:lpstr>Allocation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46</cp:revision>
  <dcterms:modified xsi:type="dcterms:W3CDTF">2011-04-04T12:40:28Z</dcterms:modified>
</cp:coreProperties>
</file>